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723" r:id="rId2"/>
  </p:sldMasterIdLst>
  <p:notesMasterIdLst>
    <p:notesMasterId r:id="rId80"/>
  </p:notesMasterIdLst>
  <p:sldIdLst>
    <p:sldId id="256" r:id="rId3"/>
    <p:sldId id="319" r:id="rId4"/>
    <p:sldId id="320" r:id="rId5"/>
    <p:sldId id="322" r:id="rId6"/>
    <p:sldId id="321" r:id="rId7"/>
    <p:sldId id="323" r:id="rId8"/>
    <p:sldId id="324" r:id="rId9"/>
    <p:sldId id="325" r:id="rId10"/>
    <p:sldId id="337" r:id="rId11"/>
    <p:sldId id="326" r:id="rId12"/>
    <p:sldId id="327" r:id="rId13"/>
    <p:sldId id="367" r:id="rId14"/>
    <p:sldId id="368" r:id="rId15"/>
    <p:sldId id="373" r:id="rId16"/>
    <p:sldId id="381" r:id="rId17"/>
    <p:sldId id="382" r:id="rId18"/>
    <p:sldId id="376" r:id="rId19"/>
    <p:sldId id="390" r:id="rId20"/>
    <p:sldId id="328" r:id="rId21"/>
    <p:sldId id="339" r:id="rId22"/>
    <p:sldId id="387" r:id="rId23"/>
    <p:sldId id="330" r:id="rId24"/>
    <p:sldId id="388" r:id="rId25"/>
    <p:sldId id="331" r:id="rId26"/>
    <p:sldId id="349" r:id="rId27"/>
    <p:sldId id="351" r:id="rId28"/>
    <p:sldId id="362" r:id="rId29"/>
    <p:sldId id="391" r:id="rId30"/>
    <p:sldId id="333" r:id="rId31"/>
    <p:sldId id="335" r:id="rId32"/>
    <p:sldId id="360" r:id="rId33"/>
    <p:sldId id="359" r:id="rId34"/>
    <p:sldId id="336" r:id="rId35"/>
    <p:sldId id="334" r:id="rId36"/>
    <p:sldId id="369" r:id="rId37"/>
    <p:sldId id="370" r:id="rId38"/>
    <p:sldId id="371" r:id="rId39"/>
    <p:sldId id="345" r:id="rId40"/>
    <p:sldId id="346" r:id="rId41"/>
    <p:sldId id="374" r:id="rId42"/>
    <p:sldId id="379" r:id="rId43"/>
    <p:sldId id="378" r:id="rId44"/>
    <p:sldId id="347" r:id="rId45"/>
    <p:sldId id="356" r:id="rId46"/>
    <p:sldId id="357" r:id="rId47"/>
    <p:sldId id="377" r:id="rId48"/>
    <p:sldId id="392" r:id="rId49"/>
    <p:sldId id="383" r:id="rId50"/>
    <p:sldId id="361" r:id="rId51"/>
    <p:sldId id="389" r:id="rId52"/>
    <p:sldId id="372" r:id="rId53"/>
    <p:sldId id="363" r:id="rId54"/>
    <p:sldId id="366" r:id="rId55"/>
    <p:sldId id="364" r:id="rId56"/>
    <p:sldId id="257" r:id="rId57"/>
    <p:sldId id="272" r:id="rId58"/>
    <p:sldId id="285" r:id="rId59"/>
    <p:sldId id="276" r:id="rId60"/>
    <p:sldId id="258" r:id="rId61"/>
    <p:sldId id="282" r:id="rId62"/>
    <p:sldId id="284" r:id="rId63"/>
    <p:sldId id="380" r:id="rId64"/>
    <p:sldId id="365" r:id="rId65"/>
    <p:sldId id="340" r:id="rId66"/>
    <p:sldId id="348" r:id="rId67"/>
    <p:sldId id="358" r:id="rId68"/>
    <p:sldId id="341" r:id="rId69"/>
    <p:sldId id="342" r:id="rId70"/>
    <p:sldId id="343" r:id="rId71"/>
    <p:sldId id="344" r:id="rId72"/>
    <p:sldId id="354" r:id="rId73"/>
    <p:sldId id="386" r:id="rId74"/>
    <p:sldId id="355" r:id="rId75"/>
    <p:sldId id="352" r:id="rId76"/>
    <p:sldId id="384" r:id="rId77"/>
    <p:sldId id="385" r:id="rId78"/>
    <p:sldId id="318" r:id="rId79"/>
  </p:sldIdLst>
  <p:sldSz cx="9144000" cy="5149850"/>
  <p:notesSz cx="6858000" cy="9144000"/>
  <p:custDataLst>
    <p:tags r:id="rId81"/>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 Hartmann" initials="SH" lastIdx="2" clrIdx="0">
    <p:extLst>
      <p:ext uri="{19B8F6BF-5375-455C-9EA6-DF929625EA0E}">
        <p15:presenceInfo xmlns:p15="http://schemas.microsoft.com/office/powerpoint/2012/main" userId="Stefan Hart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4FFFD"/>
    <a:srgbClr val="E7E8EA"/>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503" autoAdjust="0"/>
    <p:restoredTop sz="87189" autoAdjust="0"/>
  </p:normalViewPr>
  <p:slideViewPr>
    <p:cSldViewPr showGuides="1">
      <p:cViewPr>
        <p:scale>
          <a:sx n="53" d="100"/>
          <a:sy n="53" d="100"/>
        </p:scale>
        <p:origin x="792" y="968"/>
      </p:cViewPr>
      <p:guideLst/>
    </p:cSldViewPr>
  </p:slideViewPr>
  <p:outlineViewPr>
    <p:cViewPr>
      <p:scale>
        <a:sx n="33" d="100"/>
        <a:sy n="33" d="100"/>
      </p:scale>
      <p:origin x="0" y="-9336"/>
    </p:cViewPr>
  </p:outlineViewPr>
  <p:notesTextViewPr>
    <p:cViewPr>
      <p:scale>
        <a:sx n="135" d="100"/>
        <a:sy n="135" d="100"/>
      </p:scale>
      <p:origin x="0" y="-168"/>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tags" Target="tags/tag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30531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gleich mehrfach ambig: einerseits strukturelle Ambiguität, andererseits lexikalische (und kategoriale, wenn man Eigennamen als eigene Kategorie zählt) Ambiguität von "Halle" - die Stadt oder eine Festhalle?</a:t>
            </a:r>
          </a:p>
        </p:txBody>
      </p:sp>
      <p:sp>
        <p:nvSpPr>
          <p:cNvPr id="4" name="Slide Number Placeholder 3"/>
          <p:cNvSpPr>
            <a:spLocks noGrp="1"/>
          </p:cNvSpPr>
          <p:nvPr>
            <p:ph type="sldNum" sz="quarter" idx="5"/>
          </p:nvPr>
        </p:nvSpPr>
        <p:spPr/>
        <p:txBody>
          <a:bodyPr/>
          <a:lstStyle/>
          <a:p>
            <a:fld id="{E4EA47C3-D6D1-45C7-B7EF-A1183D105D1C}" type="slidenum">
              <a:rPr lang="de-DE" smtClean="0"/>
              <a:pPr/>
              <a:t>23</a:t>
            </a:fld>
            <a:endParaRPr lang="de-DE" dirty="0"/>
          </a:p>
        </p:txBody>
      </p:sp>
    </p:spTree>
    <p:extLst>
      <p:ext uri="{BB962C8B-B14F-4D97-AF65-F5344CB8AC3E}">
        <p14:creationId xmlns:p14="http://schemas.microsoft.com/office/powerpoint/2010/main" val="1394277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pPr marL="0" marR="0" lvl="0" indent="0" algn="l" defTabSz="686074" rtl="0" eaLnBrk="1" fontAlgn="auto" latinLnBrk="0" hangingPunct="1">
              <a:lnSpc>
                <a:spcPct val="100000"/>
              </a:lnSpc>
              <a:spcBef>
                <a:spcPts val="0"/>
              </a:spcBef>
              <a:spcAft>
                <a:spcPts val="0"/>
              </a:spcAft>
              <a:buClrTx/>
              <a:buSzTx/>
              <a:buFontTx/>
              <a:buNone/>
              <a:tabLst/>
              <a:defRPr/>
            </a:pPr>
            <a:r>
              <a:rPr lang="en-DE"/>
              <a:t>Diese Art von Ambiguit. ät nennt man auch syntaktische Anschlussambiguität </a:t>
            </a:r>
            <a:r>
              <a:rPr lang="en-GB" sz="1200" kern="1200">
                <a:solidFill>
                  <a:schemeClr val="tx1"/>
                </a:solidFill>
                <a:effectLst/>
                <a:latin typeface="Arial" panose="020B0604020202020204" pitchFamily="34" charset="0"/>
                <a:ea typeface="+mn-ea"/>
                <a:cs typeface="+mn-cs"/>
              </a:rPr>
              <a:t>Anschluss- oder Anbindungsambiguität heißt das dann, weil offen ist, an welches andere syntaktische Element die Präpositionalphrase angeschlossen oder angebunden werden muss.</a:t>
            </a:r>
            <a:r>
              <a:rPr lang="en-DE" sz="1200" kern="1200">
                <a:solidFill>
                  <a:schemeClr val="tx1"/>
                </a:solidFill>
                <a:effectLst/>
                <a:latin typeface="Arial" panose="020B0604020202020204" pitchFamily="34" charset="0"/>
                <a:ea typeface="+mn-ea"/>
                <a:cs typeface="+mn-cs"/>
              </a:rPr>
              <a:t> (Kasper 2020: 79)</a:t>
            </a:r>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24</a:t>
            </a:fld>
            <a:endParaRPr lang="de-DE" dirty="0"/>
          </a:p>
        </p:txBody>
      </p:sp>
    </p:spTree>
    <p:extLst>
      <p:ext uri="{BB962C8B-B14F-4D97-AF65-F5344CB8AC3E}">
        <p14:creationId xmlns:p14="http://schemas.microsoft.com/office/powerpoint/2010/main" val="3486077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Syntaktische Anschlussambiguität liegt oft dann vor, wenn eine PP zwischen zwei syntaktischen Funktionen ambig ist: zwischen Präpositionalobjekt einerseits und adverbialer Bestimmung andererseits.</a:t>
            </a:r>
          </a:p>
        </p:txBody>
      </p:sp>
      <p:sp>
        <p:nvSpPr>
          <p:cNvPr id="4" name="Slide Number Placeholder 3"/>
          <p:cNvSpPr>
            <a:spLocks noGrp="1"/>
          </p:cNvSpPr>
          <p:nvPr>
            <p:ph type="sldNum" sz="quarter" idx="5"/>
          </p:nvPr>
        </p:nvSpPr>
        <p:spPr/>
        <p:txBody>
          <a:bodyPr/>
          <a:lstStyle/>
          <a:p>
            <a:fld id="{E4EA47C3-D6D1-45C7-B7EF-A1183D105D1C}" type="slidenum">
              <a:rPr lang="de-DE" smtClean="0"/>
              <a:pPr/>
              <a:t>25</a:t>
            </a:fld>
            <a:endParaRPr lang="de-DE" dirty="0"/>
          </a:p>
        </p:txBody>
      </p:sp>
    </p:spTree>
    <p:extLst>
      <p:ext uri="{BB962C8B-B14F-4D97-AF65-F5344CB8AC3E}">
        <p14:creationId xmlns:p14="http://schemas.microsoft.com/office/powerpoint/2010/main" val="1836337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27</a:t>
            </a:fld>
            <a:endParaRPr lang="de-DE" dirty="0"/>
          </a:p>
        </p:txBody>
      </p:sp>
    </p:spTree>
    <p:extLst>
      <p:ext uri="{BB962C8B-B14F-4D97-AF65-F5344CB8AC3E}">
        <p14:creationId xmlns:p14="http://schemas.microsoft.com/office/powerpoint/2010/main" val="3072200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referenzielle Bezugsnomina: Bezugsnominal bezieht sich auf ein einzelnes Objekt oder eine einzelne Person. Nicht bei quantifizierenden Nominalen möglich: </a:t>
            </a:r>
            <a:r>
              <a:rPr lang="en-DE" i="1"/>
              <a:t>jede Corona-Regel, die Martin nicht gefällt, gilt weiter.</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30</a:t>
            </a:fld>
            <a:endParaRPr lang="de-DE" dirty="0"/>
          </a:p>
        </p:txBody>
      </p:sp>
    </p:spTree>
    <p:extLst>
      <p:ext uri="{BB962C8B-B14F-4D97-AF65-F5344CB8AC3E}">
        <p14:creationId xmlns:p14="http://schemas.microsoft.com/office/powerpoint/2010/main" val="1778601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die appositive Lesart eines Relativsatzes</a:t>
            </a:r>
          </a:p>
          <a:p>
            <a:r>
              <a:rPr lang="en-GB" sz="1200" kern="1200">
                <a:solidFill>
                  <a:schemeClr val="tx1"/>
                </a:solidFill>
                <a:effectLst/>
                <a:latin typeface="Arial" panose="020B0604020202020204" pitchFamily="34" charset="0"/>
                <a:ea typeface="+mn-ea"/>
                <a:cs typeface="+mn-cs"/>
              </a:rPr>
              <a:t>kommt (zumindest im Singular) nur dann zustande, wenn sich das Bezugsnominal</a:t>
            </a:r>
          </a:p>
          <a:p>
            <a:r>
              <a:rPr lang="en-GB" sz="1200" kern="1200">
                <a:solidFill>
                  <a:schemeClr val="tx1"/>
                </a:solidFill>
                <a:effectLst/>
                <a:latin typeface="Arial" panose="020B0604020202020204" pitchFamily="34" charset="0"/>
                <a:ea typeface="+mn-ea"/>
                <a:cs typeface="+mn-cs"/>
              </a:rPr>
              <a:t>auf ein einzelnes Objekt oder eine einzelne Person bezieht – wenn</a:t>
            </a:r>
          </a:p>
          <a:p>
            <a:r>
              <a:rPr lang="en-GB" sz="1200" kern="1200">
                <a:solidFill>
                  <a:schemeClr val="tx1"/>
                </a:solidFill>
                <a:effectLst/>
                <a:latin typeface="Arial" panose="020B0604020202020204" pitchFamily="34" charset="0"/>
                <a:ea typeface="+mn-ea"/>
                <a:cs typeface="+mn-cs"/>
              </a:rPr>
              <a:t>es, wie man in der Semantik sagt, referenziell ist. Das ist sowohl bei der</a:t>
            </a:r>
          </a:p>
          <a:p>
            <a:r>
              <a:rPr lang="en-GB" sz="1200" kern="1200">
                <a:solidFill>
                  <a:schemeClr val="tx1"/>
                </a:solidFill>
                <a:effectLst/>
                <a:latin typeface="Arial" panose="020B0604020202020204" pitchFamily="34" charset="0"/>
                <a:ea typeface="+mn-ea"/>
                <a:cs typeface="+mn-cs"/>
              </a:rPr>
              <a:t>Kennzeichnung ,der schwedische Teilnehmer‘ als auch bei dem Eigennamen</a:t>
            </a:r>
          </a:p>
          <a:p>
            <a:r>
              <a:rPr lang="en-GB" sz="1200" kern="1200">
                <a:solidFill>
                  <a:schemeClr val="tx1"/>
                </a:solidFill>
                <a:effectLst/>
                <a:latin typeface="Arial" panose="020B0604020202020204" pitchFamily="34" charset="0"/>
                <a:ea typeface="+mn-ea"/>
                <a:cs typeface="+mn-cs"/>
              </a:rPr>
              <a:t>,Lasse‘ der Fall, aber eben nicht bei dem quantifizierenden Nominal ,jeder</a:t>
            </a:r>
          </a:p>
          <a:p>
            <a:r>
              <a:rPr lang="en-GB" sz="1200" kern="1200">
                <a:solidFill>
                  <a:schemeClr val="tx1"/>
                </a:solidFill>
                <a:effectLst/>
                <a:latin typeface="Arial" panose="020B0604020202020204" pitchFamily="34" charset="0"/>
                <a:ea typeface="+mn-ea"/>
                <a:cs typeface="+mn-cs"/>
              </a:rPr>
              <a:t>Schwede‘. (...) Im Gegensatz dazu bezieht sich ein restriktiver Relativsatz nie auf ein vollständiges</a:t>
            </a:r>
          </a:p>
          <a:p>
            <a:r>
              <a:rPr lang="en-GB" sz="1200" kern="1200">
                <a:solidFill>
                  <a:schemeClr val="tx1"/>
                </a:solidFill>
                <a:effectLst/>
                <a:latin typeface="Arial" panose="020B0604020202020204" pitchFamily="34" charset="0"/>
                <a:ea typeface="+mn-ea"/>
                <a:cs typeface="+mn-cs"/>
              </a:rPr>
              <a:t>Nominal, sondern immer nur auf ein Substantiv – im Einklang mit</a:t>
            </a:r>
          </a:p>
          <a:p>
            <a:r>
              <a:rPr lang="en-GB" sz="1200" kern="1200">
                <a:solidFill>
                  <a:schemeClr val="tx1"/>
                </a:solidFill>
                <a:effectLst/>
                <a:latin typeface="Arial" panose="020B0604020202020204" pitchFamily="34" charset="0"/>
                <a:ea typeface="+mn-ea"/>
                <a:cs typeface="+mn-cs"/>
              </a:rPr>
              <a:t>der Klammerung (12)b. Dabei spielt es keine Rolle, ob dieses Substantiv Teil</a:t>
            </a:r>
          </a:p>
          <a:p>
            <a:r>
              <a:rPr lang="en-GB" sz="1200" kern="1200">
                <a:solidFill>
                  <a:schemeClr val="tx1"/>
                </a:solidFill>
                <a:effectLst/>
                <a:latin typeface="Arial" panose="020B0604020202020204" pitchFamily="34" charset="0"/>
                <a:ea typeface="+mn-ea"/>
                <a:cs typeface="+mn-cs"/>
              </a:rPr>
              <a:t>eines referenziellen oder eines quantifizierenden Nominals ist. Entscheidend</a:t>
            </a:r>
          </a:p>
          <a:p>
            <a:r>
              <a:rPr lang="en-GB" sz="1200" kern="1200">
                <a:solidFill>
                  <a:schemeClr val="tx1"/>
                </a:solidFill>
                <a:effectLst/>
                <a:latin typeface="Arial" panose="020B0604020202020204" pitchFamily="34" charset="0"/>
                <a:ea typeface="+mn-ea"/>
                <a:cs typeface="+mn-cs"/>
              </a:rPr>
              <a:t>für das Zustandekommen einer restriktiven Lesart ist einzig und allein,</a:t>
            </a:r>
          </a:p>
          <a:p>
            <a:r>
              <a:rPr lang="en-GB" sz="1200" kern="1200">
                <a:solidFill>
                  <a:schemeClr val="tx1"/>
                </a:solidFill>
                <a:effectLst/>
                <a:latin typeface="Arial" panose="020B0604020202020204" pitchFamily="34" charset="0"/>
                <a:ea typeface="+mn-ea"/>
                <a:cs typeface="+mn-cs"/>
              </a:rPr>
              <a:t>dass überhaupt ein Substantiv vorhanden ist, an das der Relativsatz angehängt</a:t>
            </a:r>
          </a:p>
          <a:p>
            <a:r>
              <a:rPr lang="en-GB" sz="1200" kern="1200">
                <a:solidFill>
                  <a:schemeClr val="tx1"/>
                </a:solidFill>
                <a:effectLst/>
                <a:latin typeface="Arial" panose="020B0604020202020204" pitchFamily="34" charset="0"/>
                <a:ea typeface="+mn-ea"/>
                <a:cs typeface="+mn-cs"/>
              </a:rPr>
              <a:t>werden kann.</a:t>
            </a:r>
          </a:p>
          <a:p>
            <a:endParaRPr lang="en-GB" sz="1200" kern="1200">
              <a:solidFill>
                <a:schemeClr val="tx1"/>
              </a:solidFill>
              <a:effectLst/>
              <a:latin typeface="Arial" panose="020B0604020202020204" pitchFamily="34" charset="0"/>
              <a:ea typeface="+mn-ea"/>
              <a:cs typeface="+mn-cs"/>
            </a:endParaRPr>
          </a:p>
          <a:p>
            <a:endParaRPr lang="en-GB" sz="1200" kern="1200">
              <a:solidFill>
                <a:schemeClr val="tx1"/>
              </a:solidFill>
              <a:effectLst/>
              <a:latin typeface="Arial" panose="020B0604020202020204" pitchFamily="34" charset="0"/>
              <a:ea typeface="+mn-ea"/>
              <a:cs typeface="+mn-cs"/>
            </a:endParaRP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32</a:t>
            </a:fld>
            <a:endParaRPr lang="de-DE" dirty="0"/>
          </a:p>
        </p:txBody>
      </p:sp>
    </p:spTree>
    <p:extLst>
      <p:ext uri="{BB962C8B-B14F-4D97-AF65-F5344CB8AC3E}">
        <p14:creationId xmlns:p14="http://schemas.microsoft.com/office/powerpoint/2010/main" val="4223968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a:effectLst/>
                <a:latin typeface="Arial" panose="020B0604020202020204" pitchFamily="34" charset="0"/>
              </a:rPr>
              <a:t>Die Ambiguität hat etwas mit der Interaktion der Quantorenausdrücke </a:t>
            </a:r>
            <a:r>
              <a:rPr lang="en-GB" b="1" i="1">
                <a:effectLst/>
                <a:latin typeface="Arial" panose="020B0604020202020204" pitchFamily="34" charset="0"/>
              </a:rPr>
              <a:t>alle elf Minuten </a:t>
            </a:r>
            <a:r>
              <a:rPr lang="en-GB">
                <a:effectLst/>
                <a:latin typeface="Arial" panose="020B0604020202020204" pitchFamily="34" charset="0"/>
              </a:rPr>
              <a:t>und </a:t>
            </a:r>
            <a:r>
              <a:rPr lang="en-GB" b="1" i="1">
                <a:effectLst/>
                <a:latin typeface="Arial" panose="020B0604020202020204" pitchFamily="34" charset="0"/>
              </a:rPr>
              <a:t>ein Single </a:t>
            </a:r>
            <a:r>
              <a:rPr lang="en-GB">
                <a:effectLst/>
                <a:latin typeface="Arial" panose="020B0604020202020204" pitchFamily="34" charset="0"/>
              </a:rPr>
              <a:t>zu tun. </a:t>
            </a:r>
          </a:p>
          <a:p>
            <a:r>
              <a:rPr lang="en-GB">
                <a:effectLst/>
                <a:latin typeface="Arial" panose="020B0604020202020204" pitchFamily="34" charset="0"/>
              </a:rPr>
              <a:t>Quantoren sind Ausdrücke, die der Quantifizierung von Mengen dienen. Jeder Quantor hat einen semantischen Bereich, über den er sich erstreckt. Diesen nennt man </a:t>
            </a:r>
            <a:r>
              <a:rPr lang="en-GB" b="1">
                <a:effectLst/>
                <a:latin typeface="Arial" panose="020B0604020202020204" pitchFamily="34" charset="0"/>
              </a:rPr>
              <a:t>Skopus</a:t>
            </a:r>
            <a:r>
              <a:rPr lang="en-GB">
                <a:effectLst/>
                <a:latin typeface="Arial" panose="020B0604020202020204" pitchFamily="34" charset="0"/>
              </a:rPr>
              <a:t>. </a:t>
            </a:r>
          </a:p>
          <a:p>
            <a:r>
              <a:rPr lang="en-GB">
                <a:effectLst/>
                <a:latin typeface="Arial" panose="020B0604020202020204" pitchFamily="34" charset="0"/>
              </a:rPr>
              <a:t>In dem Satz kommen zwei Quantoren vor. Bei einer Lesart rangiert </a:t>
            </a:r>
            <a:r>
              <a:rPr lang="en-GB" b="1" i="1">
                <a:effectLst/>
                <a:latin typeface="Arial" panose="020B0604020202020204" pitchFamily="34" charset="0"/>
              </a:rPr>
              <a:t>alle elf Minuten </a:t>
            </a:r>
            <a:r>
              <a:rPr lang="en-GB">
                <a:effectLst/>
                <a:latin typeface="Arial" panose="020B0604020202020204" pitchFamily="34" charset="0"/>
              </a:rPr>
              <a:t>höher als </a:t>
            </a:r>
            <a:r>
              <a:rPr lang="en-GB" b="1" i="1">
                <a:effectLst/>
                <a:latin typeface="Arial" panose="020B0604020202020204" pitchFamily="34" charset="0"/>
              </a:rPr>
              <a:t>ein Single</a:t>
            </a:r>
            <a:r>
              <a:rPr lang="en-GB">
                <a:effectLst/>
                <a:latin typeface="Arial" panose="020B0604020202020204" pitchFamily="34" charset="0"/>
              </a:rPr>
              <a:t>, bei der anderen ist es umgekehrt. </a:t>
            </a:r>
          </a:p>
          <a:p>
            <a:endParaRPr lang="en-GB">
              <a:effectLst/>
              <a:latin typeface="Arial" panose="020B0604020202020204" pitchFamily="34" charset="0"/>
            </a:endParaRP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33</a:t>
            </a:fld>
            <a:endParaRPr lang="de-DE" dirty="0"/>
          </a:p>
        </p:txBody>
      </p:sp>
    </p:spTree>
    <p:extLst>
      <p:ext uri="{BB962C8B-B14F-4D97-AF65-F5344CB8AC3E}">
        <p14:creationId xmlns:p14="http://schemas.microsoft.com/office/powerpoint/2010/main" val="1093464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a:effectLst/>
                <a:latin typeface="Arial" panose="020B0604020202020204" pitchFamily="34" charset="0"/>
              </a:rPr>
              <a:t>Skopusambiguität ist ein Fall von struktureller Ambiguität, denn die Wortbedeutungen sind ja immer dieselben. </a:t>
            </a:r>
          </a:p>
          <a:p>
            <a:r>
              <a:rPr lang="en-GB">
                <a:effectLst/>
                <a:latin typeface="Arial" panose="020B0604020202020204" pitchFamily="34" charset="0"/>
              </a:rPr>
              <a:t>Skopusambiguität kann aber nicht per Klammerung erklärt werden. </a:t>
            </a:r>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34</a:t>
            </a:fld>
            <a:endParaRPr lang="de-DE" dirty="0"/>
          </a:p>
        </p:txBody>
      </p:sp>
    </p:spTree>
    <p:extLst>
      <p:ext uri="{BB962C8B-B14F-4D97-AF65-F5344CB8AC3E}">
        <p14:creationId xmlns:p14="http://schemas.microsoft.com/office/powerpoint/2010/main" val="3223294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sz="1200"/>
              <a:t>Lesart 1: Es gibt einen Film y, UND für diesen Film gilt: für jedes Kind gilt, dass es den Film liebt. Der Existenzquantifikator ∃ rangiert hier höher als der universale Quantifikator ∀.</a:t>
            </a:r>
          </a:p>
          <a:p>
            <a:r>
              <a:rPr lang="en-DE" sz="1200"/>
              <a:t>∀ universaler Quantifizierer </a:t>
            </a:r>
            <a:r>
              <a:rPr lang="en-DE" sz="1200">
                <a:sym typeface="Wingdings" pitchFamily="2" charset="2"/>
              </a:rPr>
              <a:t> "für jeden x gilt"; </a:t>
            </a:r>
            <a:r>
              <a:rPr lang="en-DE" sz="1200"/>
              <a:t>∧: Konjunktor; →: Implikation</a:t>
            </a:r>
            <a:endParaRPr lang="en-DE"/>
          </a:p>
          <a:p>
            <a:endParaRPr lang="en-DE"/>
          </a:p>
          <a:p>
            <a:r>
              <a:rPr lang="en-DE"/>
              <a:t>hier noch einmal das gleiche etwas formalisiert</a:t>
            </a:r>
          </a:p>
        </p:txBody>
      </p:sp>
      <p:sp>
        <p:nvSpPr>
          <p:cNvPr id="4" name="Slide Number Placeholder 3"/>
          <p:cNvSpPr>
            <a:spLocks noGrp="1"/>
          </p:cNvSpPr>
          <p:nvPr>
            <p:ph type="sldNum" sz="quarter" idx="5"/>
          </p:nvPr>
        </p:nvSpPr>
        <p:spPr/>
        <p:txBody>
          <a:bodyPr/>
          <a:lstStyle/>
          <a:p>
            <a:fld id="{E4EA47C3-D6D1-45C7-B7EF-A1183D105D1C}" type="slidenum">
              <a:rPr lang="de-DE" smtClean="0"/>
              <a:pPr/>
              <a:t>36</a:t>
            </a:fld>
            <a:endParaRPr lang="de-DE" dirty="0"/>
          </a:p>
        </p:txBody>
      </p:sp>
    </p:spTree>
    <p:extLst>
      <p:ext uri="{BB962C8B-B14F-4D97-AF65-F5344CB8AC3E}">
        <p14:creationId xmlns:p14="http://schemas.microsoft.com/office/powerpoint/2010/main" val="1164044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Skopusambiguität auch bei Verbindung von Allquantor und Negation: Skopus der Quantifikation und der Negation unterscheiden sich zwischen den Lesarten</a:t>
            </a:r>
          </a:p>
          <a:p>
            <a:r>
              <a:rPr lang="en-DE"/>
              <a:t>Lesart 1: 'Für jeden Politiker x gilt: x ist nicht korrupt'</a:t>
            </a:r>
          </a:p>
          <a:p>
            <a:r>
              <a:rPr lang="en-DE"/>
              <a:t>Lesart 2: 'es ist nicht der Fall, dass für jeden Politiker x gilt: x ist nicht korrupt'</a:t>
            </a:r>
          </a:p>
        </p:txBody>
      </p:sp>
      <p:sp>
        <p:nvSpPr>
          <p:cNvPr id="4" name="Slide Number Placeholder 3"/>
          <p:cNvSpPr>
            <a:spLocks noGrp="1"/>
          </p:cNvSpPr>
          <p:nvPr>
            <p:ph type="sldNum" sz="quarter" idx="5"/>
          </p:nvPr>
        </p:nvSpPr>
        <p:spPr/>
        <p:txBody>
          <a:bodyPr/>
          <a:lstStyle/>
          <a:p>
            <a:fld id="{E4EA47C3-D6D1-45C7-B7EF-A1183D105D1C}" type="slidenum">
              <a:rPr lang="de-DE" smtClean="0"/>
              <a:pPr/>
              <a:t>37</a:t>
            </a:fld>
            <a:endParaRPr lang="de-DE" dirty="0"/>
          </a:p>
        </p:txBody>
      </p:sp>
    </p:spTree>
    <p:extLst>
      <p:ext uri="{BB962C8B-B14F-4D97-AF65-F5344CB8AC3E}">
        <p14:creationId xmlns:p14="http://schemas.microsoft.com/office/powerpoint/2010/main" val="2053083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6</a:t>
            </a:fld>
            <a:endParaRPr lang="de-DE" dirty="0"/>
          </a:p>
        </p:txBody>
      </p:sp>
    </p:spTree>
    <p:extLst>
      <p:ext uri="{BB962C8B-B14F-4D97-AF65-F5344CB8AC3E}">
        <p14:creationId xmlns:p14="http://schemas.microsoft.com/office/powerpoint/2010/main" val="2556819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pPr marL="0" marR="0" lvl="0" indent="0" algn="l" defTabSz="686074" rtl="0" eaLnBrk="1" fontAlgn="auto" latinLnBrk="0" hangingPunct="1">
              <a:lnSpc>
                <a:spcPct val="100000"/>
              </a:lnSpc>
              <a:spcBef>
                <a:spcPts val="0"/>
              </a:spcBef>
              <a:spcAft>
                <a:spcPts val="0"/>
              </a:spcAft>
              <a:buClrTx/>
              <a:buSzTx/>
              <a:buFontTx/>
              <a:buNone/>
              <a:tabLst/>
              <a:defRPr/>
            </a:pPr>
            <a:r>
              <a:rPr lang="en-DE"/>
              <a:t>Ich schulde dir eine Playstation. (irgendeine oder eine bestimmte, die ich mir ausgeliehen haben) – Der Kommunalpolitiker ähnelt einem </a:t>
            </a:r>
            <a:r>
              <a:rPr lang="en-GB" b="0"/>
              <a:t>Chihuahua (irgendeinem oder einem bestimmten) – sie malt einen alten Mann (irgendeinen oder einen bestimmten?)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39</a:t>
            </a:fld>
            <a:endParaRPr lang="de-DE" dirty="0"/>
          </a:p>
        </p:txBody>
      </p:sp>
    </p:spTree>
    <p:extLst>
      <p:ext uri="{BB962C8B-B14F-4D97-AF65-F5344CB8AC3E}">
        <p14:creationId xmlns:p14="http://schemas.microsoft.com/office/powerpoint/2010/main" val="2305418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Die Thematische-Rollen-Ambiguität wird oft prosodisch desambiguiert – die intendierte Bedeutung ergibt sich daraus, wo der Satzfokus liegt. Deshalb wird diese Art der Ambiguität in der Literatur, z.B. in der Einführung von Zimmermann, auch unter dem Stichwort "Fokusassoziation" diskutiert.</a:t>
            </a:r>
          </a:p>
        </p:txBody>
      </p:sp>
      <p:sp>
        <p:nvSpPr>
          <p:cNvPr id="4" name="Slide Number Placeholder 3"/>
          <p:cNvSpPr>
            <a:spLocks noGrp="1"/>
          </p:cNvSpPr>
          <p:nvPr>
            <p:ph type="sldNum" sz="quarter" idx="5"/>
          </p:nvPr>
        </p:nvSpPr>
        <p:spPr/>
        <p:txBody>
          <a:bodyPr/>
          <a:lstStyle/>
          <a:p>
            <a:fld id="{E4EA47C3-D6D1-45C7-B7EF-A1183D105D1C}" type="slidenum">
              <a:rPr lang="de-DE" smtClean="0"/>
              <a:pPr/>
              <a:t>40</a:t>
            </a:fld>
            <a:endParaRPr lang="de-DE" dirty="0"/>
          </a:p>
        </p:txBody>
      </p:sp>
    </p:spTree>
    <p:extLst>
      <p:ext uri="{BB962C8B-B14F-4D97-AF65-F5344CB8AC3E}">
        <p14:creationId xmlns:p14="http://schemas.microsoft.com/office/powerpoint/2010/main" val="2231615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Viele, aber nicht alle thematische Rollen-Ambiguitäten sind gleichzeitig syntaktische Funktionen-Ambiguitäten.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41</a:t>
            </a:fld>
            <a:endParaRPr lang="de-DE" dirty="0"/>
          </a:p>
        </p:txBody>
      </p:sp>
    </p:spTree>
    <p:extLst>
      <p:ext uri="{BB962C8B-B14F-4D97-AF65-F5344CB8AC3E}">
        <p14:creationId xmlns:p14="http://schemas.microsoft.com/office/powerpoint/2010/main" val="394866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pPr marL="0" marR="0" lvl="0" indent="0" algn="l" defTabSz="686074"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Arial" panose="020B0604020202020204" pitchFamily="34" charset="0"/>
                <a:ea typeface="+mn-ea"/>
                <a:cs typeface="+mn-cs"/>
              </a:rPr>
              <a:t>je nach semant.-Rollen-Klassifikation würde man aber im Zweifelsfall in beiden Fällen von Agens sprechen</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42</a:t>
            </a:fld>
            <a:endParaRPr lang="de-DE" dirty="0"/>
          </a:p>
        </p:txBody>
      </p:sp>
    </p:spTree>
    <p:extLst>
      <p:ext uri="{BB962C8B-B14F-4D97-AF65-F5344CB8AC3E}">
        <p14:creationId xmlns:p14="http://schemas.microsoft.com/office/powerpoint/2010/main" val="2006746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hier: Kausalsätze mit subordinierender Konjunktion </a:t>
            </a:r>
            <a:r>
              <a:rPr lang="en-DE" i="1"/>
              <a:t>weil</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45</a:t>
            </a:fld>
            <a:endParaRPr lang="de-DE" dirty="0"/>
          </a:p>
        </p:txBody>
      </p:sp>
    </p:spTree>
    <p:extLst>
      <p:ext uri="{BB962C8B-B14F-4D97-AF65-F5344CB8AC3E}">
        <p14:creationId xmlns:p14="http://schemas.microsoft.com/office/powerpoint/2010/main" val="3139719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pPr marL="0" marR="0" lvl="0" indent="0" algn="l" defTabSz="686074" rtl="0" eaLnBrk="1" fontAlgn="auto" latinLnBrk="0" hangingPunct="1">
              <a:lnSpc>
                <a:spcPct val="100000"/>
              </a:lnSpc>
              <a:spcBef>
                <a:spcPts val="0"/>
              </a:spcBef>
              <a:spcAft>
                <a:spcPts val="0"/>
              </a:spcAft>
              <a:buClrTx/>
              <a:buSzTx/>
              <a:buFontTx/>
              <a:buNone/>
              <a:tabLst/>
              <a:defRPr/>
            </a:pPr>
            <a:r>
              <a:rPr lang="en-DE"/>
              <a:t>"</a:t>
            </a:r>
            <a:r>
              <a:rPr lang="en-GB"/>
              <a:t>Ellipsen sind selbstständige Äußerungen, in denen systematisch Satzbestandteile ausgelassen werden, die eindeutig aus dem Kontext rekonstruiert werden können.</a:t>
            </a:r>
            <a:r>
              <a:rPr lang="en-DE"/>
              <a:t>" (</a:t>
            </a:r>
            <a:r>
              <a:rPr lang="en-GB"/>
              <a:t>https://grammis.ids-mannheim.de/terminologie/552)</a:t>
            </a:r>
          </a:p>
        </p:txBody>
      </p:sp>
      <p:sp>
        <p:nvSpPr>
          <p:cNvPr id="4" name="Slide Number Placeholder 3"/>
          <p:cNvSpPr>
            <a:spLocks noGrp="1"/>
          </p:cNvSpPr>
          <p:nvPr>
            <p:ph type="sldNum" sz="quarter" idx="5"/>
          </p:nvPr>
        </p:nvSpPr>
        <p:spPr/>
        <p:txBody>
          <a:bodyPr/>
          <a:lstStyle/>
          <a:p>
            <a:fld id="{E4EA47C3-D6D1-45C7-B7EF-A1183D105D1C}" type="slidenum">
              <a:rPr lang="de-DE" smtClean="0"/>
              <a:pPr/>
              <a:t>47</a:t>
            </a:fld>
            <a:endParaRPr lang="de-DE" dirty="0"/>
          </a:p>
        </p:txBody>
      </p:sp>
    </p:spTree>
    <p:extLst>
      <p:ext uri="{BB962C8B-B14F-4D97-AF65-F5344CB8AC3E}">
        <p14:creationId xmlns:p14="http://schemas.microsoft.com/office/powerpoint/2010/main" val="522935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Unter ➔ Parsing versteht man die Segmentierung und hierarchische</a:t>
            </a:r>
          </a:p>
          <a:p>
            <a:r>
              <a:rPr lang="en-GB" sz="1200" kern="1200">
                <a:solidFill>
                  <a:schemeClr val="tx1"/>
                </a:solidFill>
                <a:effectLst/>
                <a:latin typeface="Arial" panose="020B0604020202020204" pitchFamily="34" charset="0"/>
                <a:ea typeface="+mn-ea"/>
                <a:cs typeface="+mn-cs"/>
              </a:rPr>
              <a:t>Analyse eines Satzes, die von Hörern unbewusst und automatisch</a:t>
            </a:r>
          </a:p>
          <a:p>
            <a:r>
              <a:rPr lang="en-GB" sz="1200" kern="1200">
                <a:solidFill>
                  <a:schemeClr val="tx1"/>
                </a:solidFill>
                <a:effectLst/>
                <a:latin typeface="Arial" panose="020B0604020202020204" pitchFamily="34" charset="0"/>
                <a:ea typeface="+mn-ea"/>
                <a:cs typeface="+mn-cs"/>
              </a:rPr>
              <a:t>durchgeführt wird.</a:t>
            </a:r>
          </a:p>
          <a:p>
            <a:r>
              <a:rPr lang="en-GB" sz="1200" kern="1200">
                <a:solidFill>
                  <a:schemeClr val="tx1"/>
                </a:solidFill>
                <a:effectLst/>
                <a:latin typeface="Arial" panose="020B0604020202020204" pitchFamily="34" charset="0"/>
                <a:ea typeface="+mn-ea"/>
                <a:cs typeface="+mn-cs"/>
              </a:rPr>
              <a:t>Parsing erfolgt nach bestimmten Strategien; es kann scheitern, wenn</a:t>
            </a:r>
          </a:p>
          <a:p>
            <a:r>
              <a:rPr lang="en-GB" sz="1200" kern="1200">
                <a:solidFill>
                  <a:schemeClr val="tx1"/>
                </a:solidFill>
                <a:effectLst/>
                <a:latin typeface="Arial" panose="020B0604020202020204" pitchFamily="34" charset="0"/>
                <a:ea typeface="+mn-ea"/>
                <a:cs typeface="+mn-cs"/>
              </a:rPr>
              <a:t>der zugrundeliegende Satz ungrammatisch oder strukturell zu komplex</a:t>
            </a:r>
          </a:p>
          <a:p>
            <a:r>
              <a:rPr lang="en-GB" sz="1200" kern="1200">
                <a:solidFill>
                  <a:schemeClr val="tx1"/>
                </a:solidFill>
                <a:effectLst/>
                <a:latin typeface="Arial" panose="020B0604020202020204" pitchFamily="34" charset="0"/>
                <a:ea typeface="+mn-ea"/>
                <a:cs typeface="+mn-cs"/>
              </a:rPr>
              <a:t>ist.</a:t>
            </a:r>
            <a:r>
              <a:rPr lang="en-DE" sz="1200" kern="1200">
                <a:solidFill>
                  <a:schemeClr val="tx1"/>
                </a:solidFill>
                <a:effectLst/>
                <a:latin typeface="Arial" panose="020B0604020202020204" pitchFamily="34" charset="0"/>
                <a:ea typeface="+mn-ea"/>
                <a:cs typeface="+mn-cs"/>
              </a:rPr>
              <a:t> ( Auer et al. 2013: 206)</a:t>
            </a:r>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52</a:t>
            </a:fld>
            <a:endParaRPr lang="de-DE" dirty="0"/>
          </a:p>
        </p:txBody>
      </p:sp>
    </p:spTree>
    <p:extLst>
      <p:ext uri="{BB962C8B-B14F-4D97-AF65-F5344CB8AC3E}">
        <p14:creationId xmlns:p14="http://schemas.microsoft.com/office/powerpoint/2010/main" val="1707934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pPr marL="0" marR="0" lvl="0" indent="0" algn="l" defTabSz="686074" rtl="0" eaLnBrk="1" fontAlgn="auto" latinLnBrk="0" hangingPunct="1">
              <a:lnSpc>
                <a:spcPct val="100000"/>
              </a:lnSpc>
              <a:spcBef>
                <a:spcPts val="0"/>
              </a:spcBef>
              <a:spcAft>
                <a:spcPts val="0"/>
              </a:spcAft>
              <a:buClrTx/>
              <a:buSzTx/>
              <a:buFontTx/>
              <a:buNone/>
              <a:tabLst/>
              <a:defRPr/>
            </a:pPr>
            <a:r>
              <a:rPr lang="en-GB"/>
              <a:t> Hier kann das Relativpron. </a:t>
            </a:r>
            <a:r>
              <a:rPr lang="en-GB" i="1"/>
              <a:t>die</a:t>
            </a:r>
            <a:r>
              <a:rPr lang="en-GB"/>
              <a:t> zunächst entweder als singularisches Pron. mit dem femininen Bezugsnomen </a:t>
            </a:r>
            <a:r>
              <a:rPr lang="en-GB" i="1"/>
              <a:t>U-Bahn</a:t>
            </a:r>
            <a:r>
              <a:rPr lang="en-GB"/>
              <a:t> analysiert werden oder aber als pluralisches Pron., das sich auf </a:t>
            </a:r>
            <a:r>
              <a:rPr lang="en-GB" i="1"/>
              <a:t>die beiden Frauen</a:t>
            </a:r>
            <a:r>
              <a:rPr lang="en-GB"/>
              <a:t> bezieht. Untersuchungen zur Sprachverarbeitung haben an der Stelle des Satzes, an der die Mehrdeutigkeit aufgelöst wird, einen erhöhten Arbeitsaufwand festgestellt, der sich auch auf neurologischer Ebene, in Form des sog. P600 zeigt. Dies ist eine elektrische Positivität, die ihren Höhepunkt 600 ms nach dem betreffenden Reiz (hier: nach dem Ausdruck, der die Ambiguität auflöst) erreicht und mit erhöhter Verarbeitungsaktivität im syntaktischen Bereich in Verbindung gebracht wird. (Wiese 2013)</a:t>
            </a:r>
          </a:p>
          <a:p>
            <a:pPr marL="0" marR="0" lvl="0" indent="0" algn="l" defTabSz="686074" rtl="0" eaLnBrk="1" fontAlgn="auto" latinLnBrk="0" hangingPunct="1">
              <a:lnSpc>
                <a:spcPct val="100000"/>
              </a:lnSpc>
              <a:spcBef>
                <a:spcPts val="0"/>
              </a:spcBef>
              <a:spcAft>
                <a:spcPts val="0"/>
              </a:spcAft>
              <a:buClrTx/>
              <a:buSzTx/>
              <a:buFontTx/>
              <a:buNone/>
              <a:tabLst/>
              <a:defRPr/>
            </a:pPr>
            <a:endParaRPr lang="en-GB"/>
          </a:p>
          <a:p>
            <a:pPr marL="0" marR="0" lvl="0" indent="0" algn="l" defTabSz="686074" rtl="0" eaLnBrk="1" fontAlgn="auto" latinLnBrk="0" hangingPunct="1">
              <a:lnSpc>
                <a:spcPct val="100000"/>
              </a:lnSpc>
              <a:spcBef>
                <a:spcPts val="0"/>
              </a:spcBef>
              <a:spcAft>
                <a:spcPts val="0"/>
              </a:spcAft>
              <a:buClrTx/>
              <a:buSzTx/>
              <a:buFontTx/>
              <a:buNone/>
              <a:tabLst/>
              <a:defRPr/>
            </a:pPr>
            <a:r>
              <a:rPr lang="en-GB"/>
              <a:t>Effekt zeigt sich im Elektroenzephalogramm, das die elektr. Aktivität des Gehirns durch Aufzeichnungen von Spannungsschwankungen an der Kopfoberfläche misst. (mehr dazu https://de.wikipedia.org/wiki/Elektroenzephalografie)</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53</a:t>
            </a:fld>
            <a:endParaRPr lang="de-DE" dirty="0"/>
          </a:p>
        </p:txBody>
      </p:sp>
    </p:spTree>
    <p:extLst>
      <p:ext uri="{BB962C8B-B14F-4D97-AF65-F5344CB8AC3E}">
        <p14:creationId xmlns:p14="http://schemas.microsoft.com/office/powerpoint/2010/main" val="1746635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Der englische Ausdruck garden</a:t>
            </a:r>
          </a:p>
          <a:p>
            <a:r>
              <a:rPr lang="en-GB" sz="1200" kern="1200">
                <a:solidFill>
                  <a:schemeClr val="tx1"/>
                </a:solidFill>
                <a:effectLst/>
                <a:latin typeface="Arial" panose="020B0604020202020204" pitchFamily="34" charset="0"/>
                <a:ea typeface="+mn-ea"/>
                <a:cs typeface="+mn-cs"/>
              </a:rPr>
              <a:t>path sentences leitet sich aus dem Idiom to be</a:t>
            </a:r>
          </a:p>
          <a:p>
            <a:r>
              <a:rPr lang="en-GB" sz="1200" kern="1200">
                <a:solidFill>
                  <a:schemeClr val="tx1"/>
                </a:solidFill>
                <a:effectLst/>
                <a:latin typeface="Arial" panose="020B0604020202020204" pitchFamily="34" charset="0"/>
                <a:ea typeface="+mn-ea"/>
                <a:cs typeface="+mn-cs"/>
              </a:rPr>
              <a:t>led down the garden path, ›getäuscht werden‹, a</a:t>
            </a:r>
          </a:p>
          <a:p>
            <a:r>
              <a:rPr lang="en-DE"/>
              <a:t>(Auer et al. 2013)</a:t>
            </a:r>
          </a:p>
        </p:txBody>
      </p:sp>
      <p:sp>
        <p:nvSpPr>
          <p:cNvPr id="4" name="Slide Number Placeholder 3"/>
          <p:cNvSpPr>
            <a:spLocks noGrp="1"/>
          </p:cNvSpPr>
          <p:nvPr>
            <p:ph type="sldNum" sz="quarter" idx="5"/>
          </p:nvPr>
        </p:nvSpPr>
        <p:spPr/>
        <p:txBody>
          <a:bodyPr/>
          <a:lstStyle/>
          <a:p>
            <a:fld id="{E4EA47C3-D6D1-45C7-B7EF-A1183D105D1C}" type="slidenum">
              <a:rPr lang="de-DE" smtClean="0"/>
              <a:pPr/>
              <a:t>54</a:t>
            </a:fld>
            <a:endParaRPr lang="de-DE" dirty="0"/>
          </a:p>
        </p:txBody>
      </p:sp>
    </p:spTree>
    <p:extLst>
      <p:ext uri="{BB962C8B-B14F-4D97-AF65-F5344CB8AC3E}">
        <p14:creationId xmlns:p14="http://schemas.microsoft.com/office/powerpoint/2010/main" val="1292520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Hier wirkt Weltwissen desambiguierend: wir wissen, dass man mit einer Jacke eher Goldmünzen bedecken kann als umgekehrt; zudem dürfte im Kontext die Motivation der Protagonistin, die Goldmünzen zu bedecken, höher sein als die Motivation, ihre Jacke zu bedecken.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62</a:t>
            </a:fld>
            <a:endParaRPr lang="de-DE" dirty="0"/>
          </a:p>
        </p:txBody>
      </p:sp>
    </p:spTree>
    <p:extLst>
      <p:ext uri="{BB962C8B-B14F-4D97-AF65-F5344CB8AC3E}">
        <p14:creationId xmlns:p14="http://schemas.microsoft.com/office/powerpoint/2010/main" val="165451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7</a:t>
            </a:fld>
            <a:endParaRPr lang="de-DE" dirty="0"/>
          </a:p>
        </p:txBody>
      </p:sp>
    </p:spTree>
    <p:extLst>
      <p:ext uri="{BB962C8B-B14F-4D97-AF65-F5344CB8AC3E}">
        <p14:creationId xmlns:p14="http://schemas.microsoft.com/office/powerpoint/2010/main" val="1398688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b="0" i="0" u="none" strike="noStrike" kern="1200">
                <a:solidFill>
                  <a:schemeClr val="tx1"/>
                </a:solidFill>
                <a:effectLst/>
                <a:latin typeface="Arial" panose="020B0604020202020204" pitchFamily="34" charset="0"/>
                <a:ea typeface="+mn-ea"/>
                <a:cs typeface="+mn-cs"/>
              </a:rPr>
              <a:t>in Langacker’s example </a:t>
            </a:r>
            <a:r>
              <a:rPr lang="en-GB" sz="1200" b="0" i="1" u="none" strike="noStrike" kern="1200">
                <a:solidFill>
                  <a:schemeClr val="tx1"/>
                </a:solidFill>
                <a:effectLst/>
                <a:latin typeface="Arial" panose="020B0604020202020204" pitchFamily="34" charset="0"/>
                <a:ea typeface="+mn-ea"/>
                <a:cs typeface="+mn-cs"/>
              </a:rPr>
              <a:t>lipstick maker</a:t>
            </a:r>
            <a:r>
              <a:rPr lang="en-GB" sz="1200" b="0" i="0" u="none" strike="noStrike" kern="1200">
                <a:solidFill>
                  <a:schemeClr val="tx1"/>
                </a:solidFill>
                <a:effectLst/>
                <a:latin typeface="Arial" panose="020B0604020202020204" pitchFamily="34" charset="0"/>
                <a:ea typeface="+mn-ea"/>
                <a:cs typeface="+mn-cs"/>
              </a:rPr>
              <a:t>, the full composite structure </a:t>
            </a:r>
            <a:r>
              <a:rPr lang="en-GB" sz="1200" b="0" i="1" u="none" strike="noStrike" kern="1200">
                <a:solidFill>
                  <a:schemeClr val="tx1"/>
                </a:solidFill>
                <a:effectLst/>
                <a:latin typeface="Arial" panose="020B0604020202020204" pitchFamily="34" charset="0"/>
                <a:ea typeface="+mn-ea"/>
                <a:cs typeface="+mn-cs"/>
              </a:rPr>
              <a:t>lipstick maker </a:t>
            </a:r>
            <a:r>
              <a:rPr lang="en-GB" sz="1200" b="0" i="0" u="none" strike="noStrike" kern="1200">
                <a:solidFill>
                  <a:schemeClr val="tx1"/>
                </a:solidFill>
                <a:effectLst/>
                <a:latin typeface="Arial" panose="020B0604020202020204" pitchFamily="34" charset="0"/>
                <a:ea typeface="+mn-ea"/>
                <a:cs typeface="+mn-cs"/>
              </a:rPr>
              <a:t>can be readily decomposed into its constituents </a:t>
            </a:r>
            <a:r>
              <a:rPr lang="en-GB" sz="1200" b="0" i="1" u="none" strike="noStrike" kern="1200">
                <a:solidFill>
                  <a:schemeClr val="tx1"/>
                </a:solidFill>
                <a:effectLst/>
                <a:latin typeface="Arial" panose="020B0604020202020204" pitchFamily="34" charset="0"/>
                <a:ea typeface="+mn-ea"/>
                <a:cs typeface="+mn-cs"/>
              </a:rPr>
              <a:t>lipstick </a:t>
            </a:r>
            <a:r>
              <a:rPr lang="en-GB" sz="1200" b="0" i="0" u="none" strike="noStrike" kern="1200">
                <a:solidFill>
                  <a:schemeClr val="tx1"/>
                </a:solidFill>
                <a:effectLst/>
                <a:latin typeface="Arial" panose="020B0604020202020204" pitchFamily="34" charset="0"/>
                <a:ea typeface="+mn-ea"/>
                <a:cs typeface="+mn-cs"/>
              </a:rPr>
              <a:t>and </a:t>
            </a:r>
            <a:r>
              <a:rPr lang="en-GB" sz="1200" b="0" i="1" u="none" strike="noStrike" kern="1200">
                <a:solidFill>
                  <a:schemeClr val="tx1"/>
                </a:solidFill>
                <a:effectLst/>
                <a:latin typeface="Arial" panose="020B0604020202020204" pitchFamily="34" charset="0"/>
                <a:ea typeface="+mn-ea"/>
                <a:cs typeface="+mn-cs"/>
              </a:rPr>
              <a:t>maker</a:t>
            </a:r>
            <a:r>
              <a:rPr lang="en-GB" sz="1200" b="0" i="0" u="none" strike="noStrike" kern="1200">
                <a:solidFill>
                  <a:schemeClr val="tx1"/>
                </a:solidFill>
                <a:effectLst/>
                <a:latin typeface="Arial" panose="020B0604020202020204" pitchFamily="34" charset="0"/>
                <a:ea typeface="+mn-ea"/>
                <a:cs typeface="+mn-cs"/>
              </a:rPr>
              <a:t>. The morphological make-up of </a:t>
            </a:r>
            <a:r>
              <a:rPr lang="en-GB" sz="1200" b="0" i="1" u="none" strike="noStrike" kern="1200">
                <a:solidFill>
                  <a:schemeClr val="tx1"/>
                </a:solidFill>
                <a:effectLst/>
                <a:latin typeface="Arial" panose="020B0604020202020204" pitchFamily="34" charset="0"/>
                <a:ea typeface="+mn-ea"/>
                <a:cs typeface="+mn-cs"/>
              </a:rPr>
              <a:t>maker</a:t>
            </a:r>
            <a:r>
              <a:rPr lang="en-GB" sz="1200" b="0" i="0" u="none" strike="noStrike" kern="1200">
                <a:solidFill>
                  <a:schemeClr val="tx1"/>
                </a:solidFill>
                <a:effectLst/>
                <a:latin typeface="Arial" panose="020B0604020202020204" pitchFamily="34" charset="0"/>
                <a:ea typeface="+mn-ea"/>
                <a:cs typeface="+mn-cs"/>
              </a:rPr>
              <a:t> (</a:t>
            </a:r>
            <a:r>
              <a:rPr lang="en-GB" sz="1200" b="0" i="1" u="none" strike="noStrike" kern="1200">
                <a:solidFill>
                  <a:schemeClr val="tx1"/>
                </a:solidFill>
                <a:effectLst/>
                <a:latin typeface="Arial" panose="020B0604020202020204" pitchFamily="34" charset="0"/>
                <a:ea typeface="+mn-ea"/>
                <a:cs typeface="+mn-cs"/>
              </a:rPr>
              <a:t>make+er</a:t>
            </a:r>
            <a:r>
              <a:rPr lang="en-GB" sz="1200" b="0" i="0" u="none" strike="noStrike" kern="1200">
                <a:solidFill>
                  <a:schemeClr val="tx1"/>
                </a:solidFill>
                <a:effectLst/>
                <a:latin typeface="Arial" panose="020B0604020202020204" pitchFamily="34" charset="0"/>
                <a:ea typeface="+mn-ea"/>
                <a:cs typeface="+mn-cs"/>
              </a:rPr>
              <a:t>) is also relatively easy to discern, while </a:t>
            </a:r>
            <a:r>
              <a:rPr lang="en-GB" sz="1200" b="0" i="1" u="none" strike="noStrike" kern="1200">
                <a:solidFill>
                  <a:schemeClr val="tx1"/>
                </a:solidFill>
                <a:effectLst/>
                <a:latin typeface="Arial" panose="020B0604020202020204" pitchFamily="34" charset="0"/>
                <a:ea typeface="+mn-ea"/>
                <a:cs typeface="+mn-cs"/>
              </a:rPr>
              <a:t>lipstick </a:t>
            </a:r>
            <a:r>
              <a:rPr lang="en-GB" sz="1200" b="0" i="0" u="none" strike="noStrike" kern="1200">
                <a:solidFill>
                  <a:schemeClr val="tx1"/>
                </a:solidFill>
                <a:effectLst/>
                <a:latin typeface="Arial" panose="020B0604020202020204" pitchFamily="34" charset="0"/>
                <a:ea typeface="+mn-ea"/>
                <a:cs typeface="+mn-cs"/>
              </a:rPr>
              <a:t>might be perceived as a fixed unitary expression by many language users. The relationship between the composite meaning and its component is called its compositional path. The composite semantic structure and its compositional path stand in a foreground/background relationship: The composite conception is viewed against the background of its component semantic structures at all lower levels</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71</a:t>
            </a:fld>
            <a:endParaRPr lang="de-DE" dirty="0"/>
          </a:p>
        </p:txBody>
      </p:sp>
    </p:spTree>
    <p:extLst>
      <p:ext uri="{BB962C8B-B14F-4D97-AF65-F5344CB8AC3E}">
        <p14:creationId xmlns:p14="http://schemas.microsoft.com/office/powerpoint/2010/main" val="704374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8</a:t>
            </a:fld>
            <a:endParaRPr lang="de-DE" dirty="0"/>
          </a:p>
        </p:txBody>
      </p:sp>
    </p:spTree>
    <p:extLst>
      <p:ext uri="{BB962C8B-B14F-4D97-AF65-F5344CB8AC3E}">
        <p14:creationId xmlns:p14="http://schemas.microsoft.com/office/powerpoint/2010/main" val="3348537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engl. The fish is ready to eat</a:t>
            </a:r>
          </a:p>
        </p:txBody>
      </p:sp>
      <p:sp>
        <p:nvSpPr>
          <p:cNvPr id="4" name="Slide Number Placeholder 3"/>
          <p:cNvSpPr>
            <a:spLocks noGrp="1"/>
          </p:cNvSpPr>
          <p:nvPr>
            <p:ph type="sldNum" sz="quarter" idx="5"/>
          </p:nvPr>
        </p:nvSpPr>
        <p:spPr/>
        <p:txBody>
          <a:bodyPr/>
          <a:lstStyle/>
          <a:p>
            <a:fld id="{E4EA47C3-D6D1-45C7-B7EF-A1183D105D1C}" type="slidenum">
              <a:rPr lang="de-DE" smtClean="0"/>
              <a:pPr/>
              <a:t>13</a:t>
            </a:fld>
            <a:endParaRPr lang="de-DE" dirty="0"/>
          </a:p>
        </p:txBody>
      </p:sp>
    </p:spTree>
    <p:extLst>
      <p:ext uri="{BB962C8B-B14F-4D97-AF65-F5344CB8AC3E}">
        <p14:creationId xmlns:p14="http://schemas.microsoft.com/office/powerpoint/2010/main" val="285117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Bevor wir von der lexikalischen zur syntaktischen Ambiguität weitergehen, müssen wir zunächst Ambiguität und Vagheit abgrenzen – übrigens auch ein Einsatzgebiet für Ambiguitätstests, denn nicht alles, was nach Ambiguität aussieht, ist auch tatsächlich ein Fall von Ambiguität.</a:t>
            </a:r>
          </a:p>
          <a:p>
            <a:endParaRPr lang="en-DE"/>
          </a:p>
          <a:p>
            <a:r>
              <a:rPr lang="en-GB" sz="1200" kern="1200">
                <a:solidFill>
                  <a:schemeClr val="tx1"/>
                </a:solidFill>
                <a:effectLst/>
                <a:latin typeface="Arial" panose="020B0604020202020204" pitchFamily="34" charset="0"/>
                <a:ea typeface="+mn-ea"/>
                <a:cs typeface="+mn-cs"/>
              </a:rPr>
              <a:t>Ein Ausdruck ist mehrdeutig, wenn er mehr als eine Bedeutung in dem Sinne hat, dass diese Bedeutungen diskret voneinander unterschieden werden können. Das Verb laufen kann unter anderem bedeuten ‚zu Fuß fortbewegen‘ und ‚fließen‘ wie in Das Wasser läuft noch.</a:t>
            </a:r>
          </a:p>
          <a:p>
            <a:r>
              <a:rPr lang="en-GB" sz="1200" kern="1200">
                <a:solidFill>
                  <a:schemeClr val="tx1"/>
                </a:solidFill>
                <a:effectLst/>
                <a:latin typeface="Arial" panose="020B0604020202020204" pitchFamily="34" charset="0"/>
                <a:ea typeface="+mn-ea"/>
                <a:cs typeface="+mn-cs"/>
              </a:rPr>
              <a:t>Beide Bedeutungen haben mit Fortbewegung zu tun, aber sie sind diskret unterscheidbar darin, dass in einem eine Flüssigkeit sich bewegt und im anderen etwas mithilfe von Beinen. Anders bei der Vagheit. Hier besteht das weite Bedeutungspotential darin, dass die Bedeutung eines Ausdrucks verschiedene Ausprägungen auf einer graduellen Skala umfasst. Dies ist bei oft der Fall. Wir können nicht sagen, ob der Bedeutungsbereich von oft von fünf Mal bis 589 Mal reicht, aber vier Mal ist selten und 590 Mal ist meistens, oder wie viel Mal genau jemand betrunken sein muss, damit man sagen kann, die Person sei oft betrunken. Im Folgenden geht es um Mehrdeutigkeit, nicht um Vagheit</a:t>
            </a:r>
            <a:r>
              <a:rPr lang="en-DE" sz="1200" kern="1200">
                <a:solidFill>
                  <a:schemeClr val="tx1"/>
                </a:solidFill>
                <a:effectLst/>
                <a:latin typeface="Arial" panose="020B0604020202020204" pitchFamily="34" charset="0"/>
                <a:ea typeface="+mn-ea"/>
                <a:cs typeface="+mn-cs"/>
              </a:rPr>
              <a:t> (Kasper 2020: 77)</a:t>
            </a:r>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14</a:t>
            </a:fld>
            <a:endParaRPr lang="de-DE" dirty="0"/>
          </a:p>
        </p:txBody>
      </p:sp>
    </p:spTree>
    <p:extLst>
      <p:ext uri="{BB962C8B-B14F-4D97-AF65-F5344CB8AC3E}">
        <p14:creationId xmlns:p14="http://schemas.microsoft.com/office/powerpoint/2010/main" val="1950352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Die beiden Strukturen kommen dadurch zustande, dass dieselbe syntaktische</a:t>
            </a:r>
          </a:p>
          <a:p>
            <a:r>
              <a:rPr lang="en-GB" sz="1200" kern="1200">
                <a:solidFill>
                  <a:schemeClr val="tx1"/>
                </a:solidFill>
                <a:effectLst/>
                <a:latin typeface="Arial" panose="020B0604020202020204" pitchFamily="34" charset="0"/>
                <a:ea typeface="+mn-ea"/>
                <a:cs typeface="+mn-cs"/>
              </a:rPr>
              <a:t>Regel angewandt wurde, aber auf unterschiedliche Teile. Die Regel besagt,</a:t>
            </a:r>
          </a:p>
          <a:p>
            <a:r>
              <a:rPr lang="en-GB" sz="1200" kern="1200">
                <a:solidFill>
                  <a:schemeClr val="tx1"/>
                </a:solidFill>
                <a:effectLst/>
                <a:latin typeface="Arial" panose="020B0604020202020204" pitchFamily="34" charset="0"/>
                <a:ea typeface="+mn-ea"/>
                <a:cs typeface="+mn-cs"/>
              </a:rPr>
              <a:t>dass man eine Adjektivgruppe bilden kann, indem man zwei Adjektivgruppen</a:t>
            </a:r>
          </a:p>
          <a:p>
            <a:r>
              <a:rPr lang="en-GB" sz="1200" kern="1200">
                <a:solidFill>
                  <a:schemeClr val="tx1"/>
                </a:solidFill>
                <a:effectLst/>
                <a:latin typeface="Arial" panose="020B0604020202020204" pitchFamily="34" charset="0"/>
                <a:ea typeface="+mn-ea"/>
                <a:cs typeface="+mn-cs"/>
              </a:rPr>
              <a:t>durch eine koordinierende Konjunktion verbindet. Nach dieser</a:t>
            </a:r>
          </a:p>
          <a:p>
            <a:r>
              <a:rPr lang="en-GB" sz="1200" kern="1200">
                <a:solidFill>
                  <a:schemeClr val="tx1"/>
                </a:solidFill>
                <a:effectLst/>
                <a:latin typeface="Arial" panose="020B0604020202020204" pitchFamily="34" charset="0"/>
                <a:ea typeface="+mn-ea"/>
                <a:cs typeface="+mn-cs"/>
              </a:rPr>
              <a:t>Regel ist zunächst ,teuer oder verkauft‘ eine Adjektivgruppe; denn sowohl</a:t>
            </a:r>
          </a:p>
          <a:p>
            <a:r>
              <a:rPr lang="en-GB" sz="1200" kern="1200">
                <a:solidFill>
                  <a:schemeClr val="tx1"/>
                </a:solidFill>
                <a:effectLst/>
                <a:latin typeface="Arial" panose="020B0604020202020204" pitchFamily="34" charset="0"/>
                <a:ea typeface="+mn-ea"/>
                <a:cs typeface="+mn-cs"/>
              </a:rPr>
              <a:t>,teuer‘ als auch ,verkauft‘ sind Adjektive (und als solche auch kleine Adjektivgruppen),</a:t>
            </a:r>
          </a:p>
          <a:p>
            <a:r>
              <a:rPr lang="en-GB" sz="1200" kern="1200">
                <a:solidFill>
                  <a:schemeClr val="tx1"/>
                </a:solidFill>
                <a:effectLst/>
                <a:latin typeface="Arial" panose="020B0604020202020204" pitchFamily="34" charset="0"/>
                <a:ea typeface="+mn-ea"/>
                <a:cs typeface="+mn-cs"/>
              </a:rPr>
              <a:t>und ,oder‘ ist eine koordinierende Konjunktion. Eine erneute Anwendung</a:t>
            </a:r>
          </a:p>
          <a:p>
            <a:r>
              <a:rPr lang="en-GB" sz="1200" kern="1200">
                <a:solidFill>
                  <a:schemeClr val="tx1"/>
                </a:solidFill>
                <a:effectLst/>
                <a:latin typeface="Arial" panose="020B0604020202020204" pitchFamily="34" charset="0"/>
                <a:ea typeface="+mn-ea"/>
                <a:cs typeface="+mn-cs"/>
              </a:rPr>
              <a:t>derselben Regel ergibt dann, dass auch ,winzig und teuer oder ver-</a:t>
            </a:r>
          </a:p>
          <a:p>
            <a:r>
              <a:rPr lang="en-GB" sz="1200" kern="1200">
                <a:solidFill>
                  <a:schemeClr val="tx1"/>
                </a:solidFill>
                <a:effectLst/>
                <a:latin typeface="Arial" panose="020B0604020202020204" pitchFamily="34" charset="0"/>
                <a:ea typeface="+mn-ea"/>
                <a:cs typeface="+mn-cs"/>
              </a:rPr>
              <a:t>kauft‘ eine Adjektivgruppe ist; denn ,winzig‘ ist ein Adjektiv und ,teuer oder</a:t>
            </a:r>
          </a:p>
          <a:p>
            <a:r>
              <a:rPr lang="en-GB" sz="1200" kern="1200">
                <a:solidFill>
                  <a:schemeClr val="tx1"/>
                </a:solidFill>
                <a:effectLst/>
                <a:latin typeface="Arial" panose="020B0604020202020204" pitchFamily="34" charset="0"/>
                <a:ea typeface="+mn-ea"/>
                <a:cs typeface="+mn-cs"/>
              </a:rPr>
              <a:t>verkauft‘ hatten wir gerade als Adjektivgruppe identifiziert. In (11)a wird diese</a:t>
            </a:r>
          </a:p>
          <a:p>
            <a:r>
              <a:rPr lang="en-GB" sz="1200" kern="1200">
                <a:solidFill>
                  <a:schemeClr val="tx1"/>
                </a:solidFill>
                <a:effectLst/>
                <a:latin typeface="Arial" panose="020B0604020202020204" pitchFamily="34" charset="0"/>
                <a:ea typeface="+mn-ea"/>
                <a:cs typeface="+mn-cs"/>
              </a:rPr>
              <a:t>Abfolge der Regelanwendung durch die Klammerung nachvollzogen. Die</a:t>
            </a:r>
          </a:p>
          <a:p>
            <a:r>
              <a:rPr lang="en-GB" sz="1200" kern="1200">
                <a:solidFill>
                  <a:schemeClr val="tx1"/>
                </a:solidFill>
                <a:effectLst/>
                <a:latin typeface="Arial" panose="020B0604020202020204" pitchFamily="34" charset="0"/>
                <a:ea typeface="+mn-ea"/>
                <a:cs typeface="+mn-cs"/>
              </a:rPr>
              <a:t>Struktur (11)b dagegen ergibt sich, indem man die genannte Regel zunächst</a:t>
            </a:r>
          </a:p>
          <a:p>
            <a:r>
              <a:rPr lang="en-GB" sz="1200" kern="1200">
                <a:solidFill>
                  <a:schemeClr val="tx1"/>
                </a:solidFill>
                <a:effectLst/>
                <a:latin typeface="Arial" panose="020B0604020202020204" pitchFamily="34" charset="0"/>
                <a:ea typeface="+mn-ea"/>
                <a:cs typeface="+mn-cs"/>
              </a:rPr>
              <a:t>auf die Adjektive ,winzig‘ und ,teuer‘ anwendet und so die Adjektivgruppe</a:t>
            </a:r>
          </a:p>
          <a:p>
            <a:r>
              <a:rPr lang="en-GB" sz="1200" kern="1200">
                <a:solidFill>
                  <a:schemeClr val="tx1"/>
                </a:solidFill>
                <a:effectLst/>
                <a:latin typeface="Arial" panose="020B0604020202020204" pitchFamily="34" charset="0"/>
                <a:ea typeface="+mn-ea"/>
                <a:cs typeface="+mn-cs"/>
              </a:rPr>
              <a:t>,winzig und teuer‘ bildet, die sich wiederum zu der Adjektivgruppe ,winzig</a:t>
            </a:r>
          </a:p>
          <a:p>
            <a:r>
              <a:rPr lang="en-GB" sz="1200" kern="1200">
                <a:solidFill>
                  <a:schemeClr val="tx1"/>
                </a:solidFill>
                <a:effectLst/>
                <a:latin typeface="Arial" panose="020B0604020202020204" pitchFamily="34" charset="0"/>
                <a:ea typeface="+mn-ea"/>
                <a:cs typeface="+mn-cs"/>
              </a:rPr>
              <a:t>und teuer oder verkauft‘ erweitern lässt.</a:t>
            </a:r>
          </a:p>
          <a:p>
            <a:r>
              <a:rPr lang="en-DE"/>
              <a:t>(</a:t>
            </a:r>
            <a:r>
              <a:rPr lang="en-GB"/>
              <a:t>Zimmermann 2014</a:t>
            </a:r>
            <a:r>
              <a:rPr lang="en-DE"/>
              <a:t>: 26f.)</a:t>
            </a:r>
          </a:p>
        </p:txBody>
      </p:sp>
      <p:sp>
        <p:nvSpPr>
          <p:cNvPr id="4" name="Slide Number Placeholder 3"/>
          <p:cNvSpPr>
            <a:spLocks noGrp="1"/>
          </p:cNvSpPr>
          <p:nvPr>
            <p:ph type="sldNum" sz="quarter" idx="5"/>
          </p:nvPr>
        </p:nvSpPr>
        <p:spPr/>
        <p:txBody>
          <a:bodyPr/>
          <a:lstStyle/>
          <a:p>
            <a:fld id="{E4EA47C3-D6D1-45C7-B7EF-A1183D105D1C}" type="slidenum">
              <a:rPr lang="de-DE" smtClean="0"/>
              <a:pPr/>
              <a:t>19</a:t>
            </a:fld>
            <a:endParaRPr lang="de-DE" dirty="0"/>
          </a:p>
        </p:txBody>
      </p:sp>
    </p:spTree>
    <p:extLst>
      <p:ext uri="{BB962C8B-B14F-4D97-AF65-F5344CB8AC3E}">
        <p14:creationId xmlns:p14="http://schemas.microsoft.com/office/powerpoint/2010/main" val="273204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20</a:t>
            </a:fld>
            <a:endParaRPr lang="de-DE" dirty="0"/>
          </a:p>
        </p:txBody>
      </p:sp>
    </p:spTree>
    <p:extLst>
      <p:ext uri="{BB962C8B-B14F-4D97-AF65-F5344CB8AC3E}">
        <p14:creationId xmlns:p14="http://schemas.microsoft.com/office/powerpoint/2010/main" val="230331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syntakt. Anschlussambiguität als Untertyp der Klammerambiguität</a:t>
            </a:r>
          </a:p>
        </p:txBody>
      </p:sp>
      <p:sp>
        <p:nvSpPr>
          <p:cNvPr id="4" name="Slide Number Placeholder 3"/>
          <p:cNvSpPr>
            <a:spLocks noGrp="1"/>
          </p:cNvSpPr>
          <p:nvPr>
            <p:ph type="sldNum" sz="quarter" idx="5"/>
          </p:nvPr>
        </p:nvSpPr>
        <p:spPr/>
        <p:txBody>
          <a:bodyPr/>
          <a:lstStyle/>
          <a:p>
            <a:fld id="{E4EA47C3-D6D1-45C7-B7EF-A1183D105D1C}" type="slidenum">
              <a:rPr lang="de-DE" smtClean="0"/>
              <a:pPr/>
              <a:t>22</a:t>
            </a:fld>
            <a:endParaRPr lang="de-DE" dirty="0"/>
          </a:p>
        </p:txBody>
      </p:sp>
    </p:spTree>
    <p:extLst>
      <p:ext uri="{BB962C8B-B14F-4D97-AF65-F5344CB8AC3E}">
        <p14:creationId xmlns:p14="http://schemas.microsoft.com/office/powerpoint/2010/main" val="966869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67235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35318064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6163065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5187318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3424817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3782372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347993676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349839078"/>
      </p:ext>
    </p:extLst>
  </p:cSld>
  <p:clrMapOvr>
    <a:masterClrMapping/>
  </p:clrMapOvr>
  <p:extLst>
    <p:ext uri="{DCECCB84-F9BA-43D5-87BE-67443E8EF086}">
      <p15:sldGuideLst xmlns:p15="http://schemas.microsoft.com/office/powerpoint/2012/main">
        <p15:guide id="1" pos="322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lvl1pPr>
              <a:defRPr sz="2800"/>
            </a:lvl1pPr>
            <a:lvl2pPr>
              <a:defRPr sz="2400"/>
            </a:lvl2pPr>
            <a:lvl3pPr>
              <a:defRPr sz="2000"/>
            </a:lvl3pPr>
            <a:lvl4pPr>
              <a:defRPr sz="2000"/>
            </a:lvl4pPr>
            <a:lvl5pPr>
              <a:defRPr sz="20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2722507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1788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41078520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90216627"/>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8601104"/>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650397953"/>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52068236"/>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49029158"/>
      </p:ext>
    </p:extLst>
  </p:cSld>
  <p:clrMapOvr>
    <a:masterClrMapping/>
  </p:clrMapOvr>
  <p:extLst>
    <p:ext uri="{DCECCB84-F9BA-43D5-87BE-67443E8EF086}">
      <p15:sldGuideLst xmlns:p15="http://schemas.microsoft.com/office/powerpoint/2012/main">
        <p15:guide id="2" pos="1961">
          <p15:clr>
            <a:srgbClr val="FBAE40"/>
          </p15:clr>
        </p15:guide>
        <p15:guide id="3" pos="208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005299414"/>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79963762"/>
      </p:ext>
    </p:extLst>
  </p:cSld>
  <p:clrMapOvr>
    <a:masterClrMapping/>
  </p:clrMapOvr>
  <p:extLst>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968299241"/>
      </p:ext>
    </p:extLst>
  </p:cSld>
  <p:clrMapOvr>
    <a:masterClrMapping/>
  </p:clrMapOvr>
  <p:extLst>
    <p:ext uri="{DCECCB84-F9BA-43D5-87BE-67443E8EF086}">
      <p15:sldGuideLst xmlns:p15="http://schemas.microsoft.com/office/powerpoint/2012/main">
        <p15:guide id="1" pos="281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788983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75523908"/>
      </p:ext>
    </p:extLst>
  </p:cSld>
  <p:clrMapOvr>
    <a:masterClrMapping/>
  </p:clrMapOvr>
  <p:extLst>
    <p:ext uri="{DCECCB84-F9BA-43D5-87BE-67443E8EF086}">
      <p15:sldGuideLst xmlns:p15="http://schemas.microsoft.com/office/powerpoint/2012/main">
        <p15:guide id="1" pos="4360">
          <p15:clr>
            <a:srgbClr val="FBAE40"/>
          </p15:clr>
        </p15:guide>
        <p15:guide id="2" pos="432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709257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536967048"/>
      </p:ext>
    </p:extLst>
  </p:cSld>
  <p:clrMapOvr>
    <a:masterClrMapping/>
  </p:clrMapOvr>
  <p:extLst>
    <p:ext uri="{DCECCB84-F9BA-43D5-87BE-67443E8EF086}">
      <p15:sldGuideLst xmlns:p15="http://schemas.microsoft.com/office/powerpoint/2012/main">
        <p15:guide id="1" orient="horz" pos="1571">
          <p15:clr>
            <a:srgbClr val="FBAE40"/>
          </p15:clr>
        </p15:guide>
        <p15:guide id="2" orient="horz" pos="153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857178845"/>
      </p:ext>
    </p:extLst>
  </p:cSld>
  <p:clrMapOvr>
    <a:masterClrMapping/>
  </p:clrMapOvr>
  <p:extLst>
    <p:ext uri="{DCECCB84-F9BA-43D5-87BE-67443E8EF086}">
      <p15:sldGuideLst xmlns:p15="http://schemas.microsoft.com/office/powerpoint/2012/main">
        <p15:guide id="1" pos="2863">
          <p15:clr>
            <a:srgbClr val="FBAE40"/>
          </p15:clr>
        </p15:guide>
        <p15:guide id="2" pos="289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036072169"/>
      </p:ext>
    </p:extLst>
  </p:cSld>
  <p:clrMapOvr>
    <a:masterClrMapping/>
  </p:clrMapOvr>
  <p:extLst>
    <p:ext uri="{DCECCB84-F9BA-43D5-87BE-67443E8EF086}">
      <p15:sldGuideLst xmlns:p15="http://schemas.microsoft.com/office/powerpoint/2012/main">
        <p15:guide id="1" pos="1910">
          <p15:clr>
            <a:srgbClr val="FBAE40"/>
          </p15:clr>
        </p15:guide>
        <p15:guide id="3" pos="3850">
          <p15:clr>
            <a:srgbClr val="FBAE40"/>
          </p15:clr>
        </p15:guide>
        <p15:guide id="4" pos="3884">
          <p15:clr>
            <a:srgbClr val="FBAE40"/>
          </p15:clr>
        </p15:guide>
        <p15:guide id="5" pos="18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4049618287"/>
      </p:ext>
    </p:extLst>
  </p:cSld>
  <p:clrMapOvr>
    <a:masterClrMapping/>
  </p:clrMapOvr>
  <p:extLst>
    <p:ext uri="{DCECCB84-F9BA-43D5-87BE-67443E8EF086}">
      <p15:sldGuideLst xmlns:p15="http://schemas.microsoft.com/office/powerpoint/2012/main">
        <p15:guide id="1" orient="horz" pos="1979">
          <p15:clr>
            <a:srgbClr val="FBAE40"/>
          </p15:clr>
        </p15:guide>
        <p15:guide id="2" orient="horz" pos="2014">
          <p15:clr>
            <a:srgbClr val="FBAE40"/>
          </p15:clr>
        </p15:guide>
        <p15:guide id="3" pos="2863">
          <p15:clr>
            <a:srgbClr val="FBAE40"/>
          </p15:clr>
        </p15:guide>
        <p15:guide id="4" pos="2897">
          <p15:clr>
            <a:srgbClr val="FBAE40"/>
          </p15:clr>
        </p15:guide>
        <p15:guide id="5" pos="1928">
          <p15:clr>
            <a:srgbClr val="FBAE40"/>
          </p15:clr>
        </p15:guide>
        <p15:guide id="6" pos="1894">
          <p15:clr>
            <a:srgbClr val="FBAE40"/>
          </p15:clr>
        </p15:guide>
        <p15:guide id="7" pos="958">
          <p15:clr>
            <a:srgbClr val="FBAE40"/>
          </p15:clr>
        </p15:guide>
        <p15:guide id="8" pos="924">
          <p15:clr>
            <a:srgbClr val="FBAE40"/>
          </p15:clr>
        </p15:guide>
        <p15:guide id="9" pos="4309">
          <p15:clr>
            <a:srgbClr val="FBAE40"/>
          </p15:clr>
        </p15:guide>
        <p15:guide id="10" pos="434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335687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5183254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611136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144458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7637136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Kapiteltrenne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430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284766545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p15:clr>
            <a:srgbClr val="F26B43"/>
          </p15:clr>
        </p15:guide>
        <p15:guide id="4" pos="329">
          <p15:clr>
            <a:srgbClr val="F26B43"/>
          </p15:clr>
        </p15:guide>
        <p15:guide id="5" pos="5432">
          <p15:clr>
            <a:srgbClr val="F26B43"/>
          </p15:clr>
        </p15:guide>
        <p15:guide id="6" orient="horz" pos="686">
          <p15:clr>
            <a:srgbClr val="F26B43"/>
          </p15:clr>
        </p15:guide>
        <p15:guide id="7" orient="horz" pos="3096">
          <p15:clr>
            <a:srgbClr val="F26B43"/>
          </p15:clr>
        </p15:guide>
        <p15:guide id="9" orient="horz" pos="3121">
          <p15:clr>
            <a:srgbClr val="F26B43"/>
          </p15:clr>
        </p15:guide>
        <p15:guide id="10" orient="horz" pos="89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hyperlink" Target="https://www.degruyter.com/database/WSK/entry/wsk_id_wsk_artikel_artikel_7532/html" TargetMode="External"/><Relationship Id="rId2" Type="http://schemas.openxmlformats.org/officeDocument/2006/relationships/hyperlink" Target="https://www.simonkasper.info/zur-arbeit/einf%C3%BChrung-in-die-semantik-und-pragmatik/"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ABAED4-9DB3-4AA9-B294-B78EDEB528F4}"/>
              </a:ext>
            </a:extLst>
          </p:cNvPr>
          <p:cNvSpPr>
            <a:spLocks noGrp="1"/>
          </p:cNvSpPr>
          <p:nvPr>
            <p:ph type="ctrTitle"/>
          </p:nvPr>
        </p:nvSpPr>
        <p:spPr>
          <a:xfrm>
            <a:off x="3654279" y="2268082"/>
            <a:ext cx="5179208" cy="1070009"/>
          </a:xfrm>
        </p:spPr>
        <p:txBody>
          <a:bodyPr/>
          <a:lstStyle/>
          <a:p>
            <a:r>
              <a:rPr lang="de-DE" dirty="0"/>
              <a:t>Ambiguität und Bedeutungskomposition</a:t>
            </a:r>
          </a:p>
        </p:txBody>
      </p:sp>
      <p:sp>
        <p:nvSpPr>
          <p:cNvPr id="8" name="Untertitel 7">
            <a:extLst>
              <a:ext uri="{FF2B5EF4-FFF2-40B4-BE49-F238E27FC236}">
                <a16:creationId xmlns:a16="http://schemas.microsoft.com/office/drawing/2014/main" id="{9DC02B59-BC9C-4015-BE1A-A1DF878B866F}"/>
              </a:ext>
            </a:extLst>
          </p:cNvPr>
          <p:cNvSpPr>
            <a:spLocks noGrp="1"/>
          </p:cNvSpPr>
          <p:nvPr>
            <p:ph type="subTitle" idx="1"/>
          </p:nvPr>
        </p:nvSpPr>
        <p:spPr/>
        <p:txBody>
          <a:bodyPr/>
          <a:lstStyle/>
          <a:p>
            <a:r>
              <a:rPr lang="de-DE" dirty="0"/>
              <a:t>Stefan Hartmann</a:t>
            </a:r>
          </a:p>
          <a:p>
            <a:r>
              <a:rPr lang="de-DE" sz="1350" dirty="0"/>
              <a:t>hartmast@hhu.de</a:t>
            </a:r>
          </a:p>
        </p:txBody>
      </p:sp>
      <p:sp>
        <p:nvSpPr>
          <p:cNvPr id="7" name="Datumsplatzhalter 6">
            <a:extLst>
              <a:ext uri="{FF2B5EF4-FFF2-40B4-BE49-F238E27FC236}">
                <a16:creationId xmlns:a16="http://schemas.microsoft.com/office/drawing/2014/main" id="{B307ADE8-D21D-49C8-A8EF-429717DC989C}"/>
              </a:ext>
            </a:extLst>
          </p:cNvPr>
          <p:cNvSpPr>
            <a:spLocks noGrp="1"/>
          </p:cNvSpPr>
          <p:nvPr>
            <p:ph type="dt" sz="half" idx="10"/>
          </p:nvPr>
        </p:nvSpPr>
        <p:spPr>
          <a:xfrm>
            <a:off x="3654278" y="4447133"/>
            <a:ext cx="5179209" cy="274182"/>
          </a:xfrm>
        </p:spPr>
        <p:txBody>
          <a:bodyPr/>
          <a:lstStyle/>
          <a:p>
            <a:r>
              <a:rPr lang="de-DE" dirty="0"/>
              <a:t>Bildmaterial, soweit nicht anders angegeben: </a:t>
            </a:r>
          </a:p>
          <a:p>
            <a:r>
              <a:rPr lang="de-DE" dirty="0"/>
              <a:t>Pixabay/Unsplash, CC0 </a:t>
            </a:r>
          </a:p>
        </p:txBody>
      </p:sp>
      <p:sp>
        <p:nvSpPr>
          <p:cNvPr id="5" name="Untertitel 7">
            <a:extLst>
              <a:ext uri="{FF2B5EF4-FFF2-40B4-BE49-F238E27FC236}">
                <a16:creationId xmlns:a16="http://schemas.microsoft.com/office/drawing/2014/main" id="{9DC02B59-BC9C-4015-BE1A-A1DF878B866F}"/>
              </a:ext>
            </a:extLst>
          </p:cNvPr>
          <p:cNvSpPr txBox="1">
            <a:spLocks/>
          </p:cNvSpPr>
          <p:nvPr/>
        </p:nvSpPr>
        <p:spPr>
          <a:xfrm>
            <a:off x="3654279" y="1350789"/>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Einführung in die Semantik und Pragmatik</a:t>
            </a:r>
          </a:p>
        </p:txBody>
      </p:sp>
      <p:pic>
        <p:nvPicPr>
          <p:cNvPr id="4" name="Picture 3">
            <a:extLst>
              <a:ext uri="{FF2B5EF4-FFF2-40B4-BE49-F238E27FC236}">
                <a16:creationId xmlns:a16="http://schemas.microsoft.com/office/drawing/2014/main" id="{707B35D3-6A91-4D45-A9F3-25391D40EAEA}"/>
              </a:ext>
            </a:extLst>
          </p:cNvPr>
          <p:cNvPicPr>
            <a:picLocks noChangeAspect="1"/>
          </p:cNvPicPr>
          <p:nvPr/>
        </p:nvPicPr>
        <p:blipFill>
          <a:blip r:embed="rId4"/>
          <a:stretch>
            <a:fillRect/>
          </a:stretch>
        </p:blipFill>
        <p:spPr>
          <a:xfrm>
            <a:off x="7668344" y="4375125"/>
            <a:ext cx="1349648" cy="473007"/>
          </a:xfrm>
          <a:prstGeom prst="rect">
            <a:avLst/>
          </a:prstGeom>
        </p:spPr>
      </p:pic>
    </p:spTree>
    <p:custDataLst>
      <p:tags r:id="rId1"/>
    </p:custDataLst>
    <p:extLst>
      <p:ext uri="{BB962C8B-B14F-4D97-AF65-F5344CB8AC3E}">
        <p14:creationId xmlns:p14="http://schemas.microsoft.com/office/powerpoint/2010/main" val="170159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5D6E0-E44E-9D40-A6A7-8D633A27C676}"/>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A088D107-1D04-3842-982D-FC9E8AD3505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350820D-DCD7-364D-94C8-1ADE93B0D058}"/>
              </a:ext>
            </a:extLst>
          </p:cNvPr>
          <p:cNvSpPr>
            <a:spLocks noGrp="1"/>
          </p:cNvSpPr>
          <p:nvPr>
            <p:ph type="sldNum" sz="quarter" idx="12"/>
          </p:nvPr>
        </p:nvSpPr>
        <p:spPr/>
        <p:txBody>
          <a:bodyPr/>
          <a:lstStyle/>
          <a:p>
            <a:fld id="{9D195BCC-3514-4B1B-9C18-24F3D67EC549}" type="slidenum">
              <a:rPr lang="de-DE" smtClean="0"/>
              <a:t>10</a:t>
            </a:fld>
            <a:endParaRPr lang="de-DE"/>
          </a:p>
        </p:txBody>
      </p:sp>
      <p:sp>
        <p:nvSpPr>
          <p:cNvPr id="5" name="Text Placeholder 4">
            <a:extLst>
              <a:ext uri="{FF2B5EF4-FFF2-40B4-BE49-F238E27FC236}">
                <a16:creationId xmlns:a16="http://schemas.microsoft.com/office/drawing/2014/main" id="{385B1185-3031-AC4E-8CD5-5819B00B4D60}"/>
              </a:ext>
            </a:extLst>
          </p:cNvPr>
          <p:cNvSpPr>
            <a:spLocks noGrp="1"/>
          </p:cNvSpPr>
          <p:nvPr>
            <p:ph type="body" sz="quarter" idx="14"/>
          </p:nvPr>
        </p:nvSpPr>
        <p:spPr/>
        <p:txBody>
          <a:bodyPr/>
          <a:lstStyle/>
          <a:p>
            <a:pPr marL="0" indent="0">
              <a:buNone/>
            </a:pPr>
            <a:r>
              <a:rPr lang="en-DE" b="1"/>
              <a:t>Zähltest</a:t>
            </a:r>
          </a:p>
          <a:p>
            <a:pPr marL="0" indent="0">
              <a:buNone/>
            </a:pPr>
            <a:endParaRPr lang="en-DE" b="1"/>
          </a:p>
          <a:p>
            <a:pPr marL="0" indent="0">
              <a:buNone/>
            </a:pPr>
            <a:r>
              <a:rPr lang="en-DE" i="1"/>
              <a:t>Wie viele Bücher besitzt Elizabeth II. insgesamt? </a:t>
            </a:r>
            <a:r>
              <a:rPr lang="en-DE">
                <a:sym typeface="Wingdings" pitchFamily="2" charset="2"/>
              </a:rPr>
              <a:t> (im Prinzip) eindeutig zu beantworten</a:t>
            </a:r>
            <a:endParaRPr lang="en-DE" i="1"/>
          </a:p>
          <a:p>
            <a:pPr marL="0" indent="0">
              <a:buNone/>
            </a:pPr>
            <a:endParaRPr lang="en-DE" i="1"/>
          </a:p>
          <a:p>
            <a:pPr marL="0" indent="0">
              <a:buNone/>
            </a:pPr>
            <a:r>
              <a:rPr lang="en-DE" i="1"/>
              <a:t>Wie viele Schlösser besitzt Elizabeth II. insgesamt? </a:t>
            </a:r>
            <a:r>
              <a:rPr lang="en-DE">
                <a:sym typeface="Wingdings" pitchFamily="2" charset="2"/>
              </a:rPr>
              <a:t> Antwort verlangt Desambiguierung von </a:t>
            </a:r>
            <a:r>
              <a:rPr lang="en-DE" i="1">
                <a:sym typeface="Wingdings" pitchFamily="2" charset="2"/>
              </a:rPr>
              <a:t>Schloss</a:t>
            </a:r>
            <a:r>
              <a:rPr lang="en-DE">
                <a:sym typeface="Wingdings" pitchFamily="2" charset="2"/>
              </a:rPr>
              <a:t>: Ist von Gebäuden oder von Schließvorrichtungen die Rede?</a:t>
            </a:r>
            <a:endParaRPr lang="en-DE" i="1"/>
          </a:p>
        </p:txBody>
      </p:sp>
      <p:sp>
        <p:nvSpPr>
          <p:cNvPr id="6" name="Text Placeholder 5">
            <a:extLst>
              <a:ext uri="{FF2B5EF4-FFF2-40B4-BE49-F238E27FC236}">
                <a16:creationId xmlns:a16="http://schemas.microsoft.com/office/drawing/2014/main" id="{20A643C2-9AC4-D641-A781-375F9865751E}"/>
              </a:ext>
            </a:extLst>
          </p:cNvPr>
          <p:cNvSpPr>
            <a:spLocks noGrp="1"/>
          </p:cNvSpPr>
          <p:nvPr>
            <p:ph type="body" sz="quarter" idx="15"/>
          </p:nvPr>
        </p:nvSpPr>
        <p:spPr/>
        <p:txBody>
          <a:bodyPr/>
          <a:lstStyle/>
          <a:p>
            <a:r>
              <a:rPr lang="en-DE"/>
              <a:t>Ambiguitätstests</a:t>
            </a:r>
          </a:p>
        </p:txBody>
      </p:sp>
    </p:spTree>
    <p:extLst>
      <p:ext uri="{BB962C8B-B14F-4D97-AF65-F5344CB8AC3E}">
        <p14:creationId xmlns:p14="http://schemas.microsoft.com/office/powerpoint/2010/main" val="1502524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230F2-FD7A-094A-B342-9BFF0AC72787}"/>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58B5B6E3-0B35-A146-AADB-72C5368906A9}"/>
              </a:ext>
            </a:extLst>
          </p:cNvPr>
          <p:cNvSpPr>
            <a:spLocks noGrp="1"/>
          </p:cNvSpPr>
          <p:nvPr>
            <p:ph type="ftr" sz="quarter" idx="11"/>
          </p:nvPr>
        </p:nvSpPr>
        <p:spPr/>
        <p:txBody>
          <a:bodyPr/>
          <a:lstStyle/>
          <a:p>
            <a:r>
              <a:rPr lang="de-DE"/>
              <a:t>(Zimmermann o.J.; </a:t>
            </a:r>
            <a:r>
              <a:rPr lang="en-DE"/>
              <a:t>https://i.kym-cdn.com/photos/images/original/001/284/040/a38.jpg</a:t>
            </a:r>
            <a:r>
              <a:rPr lang="de-DE"/>
              <a:t>)</a:t>
            </a:r>
          </a:p>
        </p:txBody>
      </p:sp>
      <p:sp>
        <p:nvSpPr>
          <p:cNvPr id="4" name="Slide Number Placeholder 3">
            <a:extLst>
              <a:ext uri="{FF2B5EF4-FFF2-40B4-BE49-F238E27FC236}">
                <a16:creationId xmlns:a16="http://schemas.microsoft.com/office/drawing/2014/main" id="{29F31BC5-457C-024B-8F10-C8F8CC251FA0}"/>
              </a:ext>
            </a:extLst>
          </p:cNvPr>
          <p:cNvSpPr>
            <a:spLocks noGrp="1"/>
          </p:cNvSpPr>
          <p:nvPr>
            <p:ph type="sldNum" sz="quarter" idx="12"/>
          </p:nvPr>
        </p:nvSpPr>
        <p:spPr/>
        <p:txBody>
          <a:bodyPr/>
          <a:lstStyle/>
          <a:p>
            <a:fld id="{9D195BCC-3514-4B1B-9C18-24F3D67EC549}" type="slidenum">
              <a:rPr lang="de-DE" smtClean="0"/>
              <a:t>11</a:t>
            </a:fld>
            <a:endParaRPr lang="de-DE"/>
          </a:p>
        </p:txBody>
      </p:sp>
      <p:sp>
        <p:nvSpPr>
          <p:cNvPr id="5" name="Text Placeholder 4">
            <a:extLst>
              <a:ext uri="{FF2B5EF4-FFF2-40B4-BE49-F238E27FC236}">
                <a16:creationId xmlns:a16="http://schemas.microsoft.com/office/drawing/2014/main" id="{46D16230-7974-D049-A506-BCB09257A048}"/>
              </a:ext>
            </a:extLst>
          </p:cNvPr>
          <p:cNvSpPr>
            <a:spLocks noGrp="1"/>
          </p:cNvSpPr>
          <p:nvPr>
            <p:ph type="body" sz="quarter" idx="14"/>
          </p:nvPr>
        </p:nvSpPr>
        <p:spPr>
          <a:xfrm>
            <a:off x="521494" y="1572420"/>
            <a:ext cx="5095478" cy="3311525"/>
          </a:xfrm>
        </p:spPr>
        <p:txBody>
          <a:bodyPr/>
          <a:lstStyle/>
          <a:p>
            <a:pPr marL="0" indent="0">
              <a:buNone/>
            </a:pPr>
            <a:r>
              <a:rPr lang="en-DE" b="1"/>
              <a:t>Koordinationstest</a:t>
            </a:r>
          </a:p>
          <a:p>
            <a:pPr marL="0" indent="0">
              <a:buNone/>
            </a:pPr>
            <a:endParaRPr lang="en-DE" b="1"/>
          </a:p>
          <a:p>
            <a:pPr marL="0" indent="0">
              <a:buNone/>
            </a:pPr>
            <a:r>
              <a:rPr lang="en-DE" i="1"/>
              <a:t>Fritz </a:t>
            </a:r>
            <a:r>
              <a:rPr lang="en-DE" b="1" i="1">
                <a:solidFill>
                  <a:srgbClr val="0070C0"/>
                </a:solidFill>
              </a:rPr>
              <a:t>klagt</a:t>
            </a:r>
            <a:r>
              <a:rPr lang="en-DE" i="1"/>
              <a:t> über Kopfschmerzen. Elke </a:t>
            </a:r>
            <a:r>
              <a:rPr lang="en-DE" b="1" i="1">
                <a:solidFill>
                  <a:srgbClr val="00B050"/>
                </a:solidFill>
              </a:rPr>
              <a:t>klagt</a:t>
            </a:r>
            <a:r>
              <a:rPr lang="en-DE" i="1"/>
              <a:t> gegen ihren Vermieter.</a:t>
            </a:r>
          </a:p>
          <a:p>
            <a:pPr marL="0" indent="0">
              <a:buNone/>
            </a:pPr>
            <a:endParaRPr lang="en-DE" i="1"/>
          </a:p>
          <a:p>
            <a:pPr marL="0" indent="0">
              <a:buNone/>
            </a:pPr>
            <a:r>
              <a:rPr lang="en-DE" i="1"/>
              <a:t>(?) Fritz klagt, und Elke klagt.</a:t>
            </a:r>
          </a:p>
          <a:p>
            <a:pPr marL="0" indent="0">
              <a:buNone/>
            </a:pPr>
            <a:endParaRPr lang="en-DE" i="1"/>
          </a:p>
          <a:p>
            <a:pPr marL="0" indent="0">
              <a:buNone/>
            </a:pPr>
            <a:r>
              <a:rPr lang="en-DE" i="1"/>
              <a:t>*Fritz und Elke klagen.</a:t>
            </a:r>
          </a:p>
        </p:txBody>
      </p:sp>
      <p:sp>
        <p:nvSpPr>
          <p:cNvPr id="6" name="Text Placeholder 5">
            <a:extLst>
              <a:ext uri="{FF2B5EF4-FFF2-40B4-BE49-F238E27FC236}">
                <a16:creationId xmlns:a16="http://schemas.microsoft.com/office/drawing/2014/main" id="{2432C7D3-71A4-C447-9238-F6CF60AD3C6A}"/>
              </a:ext>
            </a:extLst>
          </p:cNvPr>
          <p:cNvSpPr>
            <a:spLocks noGrp="1"/>
          </p:cNvSpPr>
          <p:nvPr>
            <p:ph type="body" sz="quarter" idx="15"/>
          </p:nvPr>
        </p:nvSpPr>
        <p:spPr/>
        <p:txBody>
          <a:bodyPr/>
          <a:lstStyle/>
          <a:p>
            <a:r>
              <a:rPr lang="en-DE"/>
              <a:t>Ambiguitätstests</a:t>
            </a:r>
          </a:p>
        </p:txBody>
      </p:sp>
      <p:pic>
        <p:nvPicPr>
          <p:cNvPr id="1026" name="Picture 2" descr="Arzt: &quot;I'm going to have to draw blood&quot; Zweites Bild, Arzt hat ein Bild mit Blut gemalt: &quot;Thanks for waiting.&quot; ">
            <a:extLst>
              <a:ext uri="{FF2B5EF4-FFF2-40B4-BE49-F238E27FC236}">
                <a16:creationId xmlns:a16="http://schemas.microsoft.com/office/drawing/2014/main" id="{A94FD5C3-41DD-C746-B13E-96190060C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836" y="1075561"/>
            <a:ext cx="3203848" cy="377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839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CC9E-8DFA-DC47-BB42-16FA9F41F46F}"/>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AE2D8DC6-A39B-B44D-B395-E24E918DEDC0}"/>
              </a:ext>
            </a:extLst>
          </p:cNvPr>
          <p:cNvSpPr>
            <a:spLocks noGrp="1"/>
          </p:cNvSpPr>
          <p:nvPr>
            <p:ph type="ftr" sz="quarter" idx="11"/>
          </p:nvPr>
        </p:nvSpPr>
        <p:spPr/>
        <p:txBody>
          <a:bodyPr/>
          <a:lstStyle/>
          <a:p>
            <a:r>
              <a:rPr lang="de-DE"/>
              <a:t>(Kennedy 2011: 511f.)</a:t>
            </a:r>
          </a:p>
        </p:txBody>
      </p:sp>
      <p:sp>
        <p:nvSpPr>
          <p:cNvPr id="4" name="Slide Number Placeholder 3">
            <a:extLst>
              <a:ext uri="{FF2B5EF4-FFF2-40B4-BE49-F238E27FC236}">
                <a16:creationId xmlns:a16="http://schemas.microsoft.com/office/drawing/2014/main" id="{47E64734-543B-694A-886C-2D2A2F2F2E92}"/>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5" name="Text Placeholder 4">
            <a:extLst>
              <a:ext uri="{FF2B5EF4-FFF2-40B4-BE49-F238E27FC236}">
                <a16:creationId xmlns:a16="http://schemas.microsoft.com/office/drawing/2014/main" id="{505355B9-EC3B-4C44-885E-17D8E28CA62D}"/>
              </a:ext>
            </a:extLst>
          </p:cNvPr>
          <p:cNvSpPr>
            <a:spLocks noGrp="1"/>
          </p:cNvSpPr>
          <p:nvPr>
            <p:ph type="body" sz="quarter" idx="14"/>
          </p:nvPr>
        </p:nvSpPr>
        <p:spPr/>
        <p:txBody>
          <a:bodyPr/>
          <a:lstStyle/>
          <a:p>
            <a:pPr marL="0" indent="0">
              <a:buNone/>
            </a:pPr>
            <a:r>
              <a:rPr lang="en-DE" b="1"/>
              <a:t>Widerspruchstest (</a:t>
            </a:r>
            <a:r>
              <a:rPr lang="en-DE" b="1" i="1"/>
              <a:t>test of contradiction</a:t>
            </a:r>
            <a:r>
              <a:rPr lang="en-DE" b="1"/>
              <a:t>)</a:t>
            </a:r>
          </a:p>
          <a:p>
            <a:pPr marL="0" indent="0">
              <a:buNone/>
            </a:pPr>
            <a:endParaRPr lang="en-DE" b="1"/>
          </a:p>
          <a:p>
            <a:pPr marL="0" indent="0">
              <a:buNone/>
            </a:pPr>
            <a:r>
              <a:rPr lang="en-DE"/>
              <a:t>Ist ein Satz in sich widersprüchlich, wenn man ihn mit seiner eigenen Verneinung kombiniert, oder lässt er sich über unterschiedliche Lesarten auflösen?</a:t>
            </a:r>
          </a:p>
          <a:p>
            <a:pPr marL="0" indent="0">
              <a:buNone/>
            </a:pPr>
            <a:endParaRPr lang="en-DE" sz="1400"/>
          </a:p>
          <a:p>
            <a:pPr marL="0" indent="0">
              <a:buNone/>
            </a:pPr>
            <a:r>
              <a:rPr lang="en-DE" i="1"/>
              <a:t>Dieter Nuhr ist </a:t>
            </a:r>
            <a:r>
              <a:rPr lang="en-DE" i="1">
                <a:solidFill>
                  <a:srgbClr val="0070C0"/>
                </a:solidFill>
              </a:rPr>
              <a:t>komisch</a:t>
            </a:r>
            <a:r>
              <a:rPr lang="en-DE" i="1"/>
              <a:t>, aber nicht </a:t>
            </a:r>
            <a:r>
              <a:rPr lang="en-DE" i="1">
                <a:solidFill>
                  <a:srgbClr val="00B050"/>
                </a:solidFill>
              </a:rPr>
              <a:t>komisch</a:t>
            </a:r>
            <a:r>
              <a:rPr lang="en-DE" i="1"/>
              <a:t>.</a:t>
            </a:r>
          </a:p>
          <a:p>
            <a:pPr marL="0" indent="0">
              <a:buNone/>
            </a:pPr>
            <a:r>
              <a:rPr lang="en-DE"/>
              <a:t>(komisch1: 'seltsam', komisch2: 'lustig')</a:t>
            </a:r>
          </a:p>
          <a:p>
            <a:pPr marL="0" indent="0">
              <a:buNone/>
            </a:pPr>
            <a:endParaRPr lang="en-DE"/>
          </a:p>
          <a:p>
            <a:pPr marL="0" indent="0">
              <a:buNone/>
            </a:pPr>
            <a:r>
              <a:rPr lang="en-DE" i="1"/>
              <a:t>*Sie ist </a:t>
            </a:r>
            <a:r>
              <a:rPr lang="en-DE" i="1">
                <a:solidFill>
                  <a:srgbClr val="0070C0"/>
                </a:solidFill>
              </a:rPr>
              <a:t>schwanger</a:t>
            </a:r>
            <a:r>
              <a:rPr lang="en-DE" i="1"/>
              <a:t>, aber nicht </a:t>
            </a:r>
            <a:r>
              <a:rPr lang="en-DE" i="1">
                <a:solidFill>
                  <a:srgbClr val="0070C0"/>
                </a:solidFill>
              </a:rPr>
              <a:t>schwanger</a:t>
            </a:r>
            <a:r>
              <a:rPr lang="en-DE" i="1"/>
              <a:t>.</a:t>
            </a:r>
          </a:p>
        </p:txBody>
      </p:sp>
      <p:sp>
        <p:nvSpPr>
          <p:cNvPr id="6" name="Text Placeholder 5">
            <a:extLst>
              <a:ext uri="{FF2B5EF4-FFF2-40B4-BE49-F238E27FC236}">
                <a16:creationId xmlns:a16="http://schemas.microsoft.com/office/drawing/2014/main" id="{029D94B7-80A7-E349-8E8F-08C7424E62D4}"/>
              </a:ext>
            </a:extLst>
          </p:cNvPr>
          <p:cNvSpPr>
            <a:spLocks noGrp="1"/>
          </p:cNvSpPr>
          <p:nvPr>
            <p:ph type="body" sz="quarter" idx="15"/>
          </p:nvPr>
        </p:nvSpPr>
        <p:spPr/>
        <p:txBody>
          <a:bodyPr/>
          <a:lstStyle/>
          <a:p>
            <a:r>
              <a:rPr lang="en-DE"/>
              <a:t>Ambiguitätstests</a:t>
            </a:r>
          </a:p>
        </p:txBody>
      </p:sp>
    </p:spTree>
    <p:extLst>
      <p:ext uri="{BB962C8B-B14F-4D97-AF65-F5344CB8AC3E}">
        <p14:creationId xmlns:p14="http://schemas.microsoft.com/office/powerpoint/2010/main" val="1203922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CC9E-8DFA-DC47-BB42-16FA9F41F46F}"/>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AE2D8DC6-A39B-B44D-B395-E24E918DEDC0}"/>
              </a:ext>
            </a:extLst>
          </p:cNvPr>
          <p:cNvSpPr>
            <a:spLocks noGrp="1"/>
          </p:cNvSpPr>
          <p:nvPr>
            <p:ph type="ftr" sz="quarter" idx="11"/>
          </p:nvPr>
        </p:nvSpPr>
        <p:spPr/>
        <p:txBody>
          <a:bodyPr/>
          <a:lstStyle/>
          <a:p>
            <a:r>
              <a:rPr lang="de-DE"/>
              <a:t>(Kennedy 2011: 511f.)</a:t>
            </a:r>
          </a:p>
        </p:txBody>
      </p:sp>
      <p:sp>
        <p:nvSpPr>
          <p:cNvPr id="4" name="Slide Number Placeholder 3">
            <a:extLst>
              <a:ext uri="{FF2B5EF4-FFF2-40B4-BE49-F238E27FC236}">
                <a16:creationId xmlns:a16="http://schemas.microsoft.com/office/drawing/2014/main" id="{47E64734-543B-694A-886C-2D2A2F2F2E92}"/>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5" name="Text Placeholder 4">
            <a:extLst>
              <a:ext uri="{FF2B5EF4-FFF2-40B4-BE49-F238E27FC236}">
                <a16:creationId xmlns:a16="http://schemas.microsoft.com/office/drawing/2014/main" id="{505355B9-EC3B-4C44-885E-17D8E28CA62D}"/>
              </a:ext>
            </a:extLst>
          </p:cNvPr>
          <p:cNvSpPr>
            <a:spLocks noGrp="1"/>
          </p:cNvSpPr>
          <p:nvPr>
            <p:ph type="body" sz="quarter" idx="14"/>
          </p:nvPr>
        </p:nvSpPr>
        <p:spPr/>
        <p:txBody>
          <a:bodyPr/>
          <a:lstStyle/>
          <a:p>
            <a:pPr marL="0" indent="0">
              <a:buNone/>
            </a:pPr>
            <a:r>
              <a:rPr lang="en-DE" b="1"/>
              <a:t>Test mit </a:t>
            </a:r>
            <a:r>
              <a:rPr lang="en-DE" b="1" i="1"/>
              <a:t>identity-of-sense</a:t>
            </a:r>
            <a:r>
              <a:rPr lang="en-DE" b="1"/>
              <a:t>-Anaphern</a:t>
            </a:r>
          </a:p>
          <a:p>
            <a:pPr marL="0" indent="0">
              <a:buNone/>
            </a:pPr>
            <a:endParaRPr lang="en-DE" sz="1100" b="1"/>
          </a:p>
          <a:p>
            <a:pPr marL="0" indent="0">
              <a:buNone/>
            </a:pPr>
            <a:r>
              <a:rPr lang="en-DE"/>
              <a:t>Kombination mit sog. Sinnidentitäts-Anaphern, wobei einer der Ausdrücke in der Sinnidentitäts-Relation mit einer der Lesarten nicht kompatibel ist (Grinder &amp; Postal 1971):</a:t>
            </a:r>
          </a:p>
          <a:p>
            <a:pPr marL="0" indent="0">
              <a:buNone/>
            </a:pPr>
            <a:endParaRPr lang="en-DE" sz="1400"/>
          </a:p>
          <a:p>
            <a:pPr marL="0" indent="0">
              <a:buNone/>
            </a:pPr>
            <a:r>
              <a:rPr lang="en-DE" sz="1800" i="1"/>
              <a:t>Der </a:t>
            </a:r>
            <a:r>
              <a:rPr lang="en-DE" sz="1800" i="1">
                <a:solidFill>
                  <a:srgbClr val="00B050"/>
                </a:solidFill>
              </a:rPr>
              <a:t>Fisch</a:t>
            </a:r>
            <a:r>
              <a:rPr lang="en-DE" sz="1800" i="1"/>
              <a:t> ist </a:t>
            </a:r>
            <a:r>
              <a:rPr lang="en-DE" sz="1800" i="1" u="sng"/>
              <a:t>bereit zum Essen</a:t>
            </a:r>
            <a:r>
              <a:rPr lang="en-DE" sz="1800" i="1"/>
              <a:t>.</a:t>
            </a:r>
          </a:p>
          <a:p>
            <a:pPr marL="0" indent="0">
              <a:buNone/>
            </a:pPr>
            <a:r>
              <a:rPr lang="en-DE" sz="1800"/>
              <a:t>'Der Fisch ist bereit, etwas zu essen' vs. 'bereit dafür, gegessen zu werden'</a:t>
            </a:r>
          </a:p>
          <a:p>
            <a:pPr marL="0" indent="0">
              <a:buNone/>
            </a:pPr>
            <a:endParaRPr lang="en-DE" sz="1800"/>
          </a:p>
          <a:p>
            <a:pPr marL="0" indent="0">
              <a:buNone/>
            </a:pPr>
            <a:r>
              <a:rPr lang="en-DE" sz="1800" i="1"/>
              <a:t>Der </a:t>
            </a:r>
            <a:r>
              <a:rPr lang="en-DE" sz="1800" i="1">
                <a:solidFill>
                  <a:srgbClr val="00B050"/>
                </a:solidFill>
              </a:rPr>
              <a:t>Fisch</a:t>
            </a:r>
            <a:r>
              <a:rPr lang="en-DE" sz="1800" i="1"/>
              <a:t> ist </a:t>
            </a:r>
            <a:r>
              <a:rPr lang="en-DE" sz="1800" i="1" u="sng"/>
              <a:t>bereit zum Essen</a:t>
            </a:r>
            <a:r>
              <a:rPr lang="en-DE" sz="1800" i="1"/>
              <a:t>, aber </a:t>
            </a:r>
            <a:r>
              <a:rPr lang="en-DE" sz="1800" i="1">
                <a:solidFill>
                  <a:srgbClr val="0070C0"/>
                </a:solidFill>
              </a:rPr>
              <a:t>die Kinder </a:t>
            </a:r>
            <a:r>
              <a:rPr lang="en-DE" sz="1800" i="1"/>
              <a:t>nicht.</a:t>
            </a:r>
          </a:p>
        </p:txBody>
      </p:sp>
      <p:sp>
        <p:nvSpPr>
          <p:cNvPr id="6" name="Text Placeholder 5">
            <a:extLst>
              <a:ext uri="{FF2B5EF4-FFF2-40B4-BE49-F238E27FC236}">
                <a16:creationId xmlns:a16="http://schemas.microsoft.com/office/drawing/2014/main" id="{029D94B7-80A7-E349-8E8F-08C7424E62D4}"/>
              </a:ext>
            </a:extLst>
          </p:cNvPr>
          <p:cNvSpPr>
            <a:spLocks noGrp="1"/>
          </p:cNvSpPr>
          <p:nvPr>
            <p:ph type="body" sz="quarter" idx="15"/>
          </p:nvPr>
        </p:nvSpPr>
        <p:spPr/>
        <p:txBody>
          <a:bodyPr/>
          <a:lstStyle/>
          <a:p>
            <a:r>
              <a:rPr lang="en-DE"/>
              <a:t>Ambiguitätstests</a:t>
            </a:r>
          </a:p>
        </p:txBody>
      </p:sp>
    </p:spTree>
    <p:extLst>
      <p:ext uri="{BB962C8B-B14F-4D97-AF65-F5344CB8AC3E}">
        <p14:creationId xmlns:p14="http://schemas.microsoft.com/office/powerpoint/2010/main" val="3031891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BF2A-7791-9C49-993F-4A1EFA7A6AE8}"/>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DCFF200E-9EA1-624B-9D86-AC4C72F213AA}"/>
              </a:ext>
            </a:extLst>
          </p:cNvPr>
          <p:cNvSpPr>
            <a:spLocks noGrp="1"/>
          </p:cNvSpPr>
          <p:nvPr>
            <p:ph type="ftr" sz="quarter" idx="11"/>
          </p:nvPr>
        </p:nvSpPr>
        <p:spPr/>
        <p:txBody>
          <a:bodyPr/>
          <a:lstStyle/>
          <a:p>
            <a:r>
              <a:rPr lang="de-DE"/>
              <a:t>(Kasper 2020: 77)</a:t>
            </a:r>
          </a:p>
        </p:txBody>
      </p:sp>
      <p:sp>
        <p:nvSpPr>
          <p:cNvPr id="4" name="Slide Number Placeholder 3">
            <a:extLst>
              <a:ext uri="{FF2B5EF4-FFF2-40B4-BE49-F238E27FC236}">
                <a16:creationId xmlns:a16="http://schemas.microsoft.com/office/drawing/2014/main" id="{DC703641-0996-5B45-8218-620DB09087B6}"/>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CDDE2F8C-22BD-C94D-B929-2A621BFE984A}"/>
              </a:ext>
            </a:extLst>
          </p:cNvPr>
          <p:cNvSpPr>
            <a:spLocks noGrp="1"/>
          </p:cNvSpPr>
          <p:nvPr>
            <p:ph type="body" sz="quarter" idx="14"/>
          </p:nvPr>
        </p:nvSpPr>
        <p:spPr/>
        <p:txBody>
          <a:bodyPr/>
          <a:lstStyle/>
          <a:p>
            <a:r>
              <a:rPr lang="en-GB"/>
              <a:t>Ein Ausdruck ist </a:t>
            </a:r>
            <a:r>
              <a:rPr lang="en-GB" b="1">
                <a:solidFill>
                  <a:srgbClr val="0070C0"/>
                </a:solidFill>
              </a:rPr>
              <a:t>ambig</a:t>
            </a:r>
            <a:r>
              <a:rPr lang="en-GB"/>
              <a:t>, wenn er mehr als eine Bedeutung in dem Sinne hat, dass diese Bedeutungen diskret voneinander unterschieden werden können. </a:t>
            </a:r>
          </a:p>
          <a:p>
            <a:pPr lvl="1"/>
            <a:r>
              <a:rPr lang="en-GB"/>
              <a:t>Das Verb </a:t>
            </a:r>
            <a:r>
              <a:rPr lang="en-GB" i="1"/>
              <a:t>laufen</a:t>
            </a:r>
            <a:r>
              <a:rPr lang="en-GB"/>
              <a:t> kann unter anderem bedeuten ‚zu Fuß fortbewegen‘ und ‚fließen‘ wie in </a:t>
            </a:r>
            <a:r>
              <a:rPr lang="en-GB" i="1"/>
              <a:t>Das Wasser läuft noch</a:t>
            </a:r>
            <a:r>
              <a:rPr lang="en-GB"/>
              <a:t>.</a:t>
            </a:r>
          </a:p>
          <a:p>
            <a:r>
              <a:rPr lang="en-GB" b="1">
                <a:solidFill>
                  <a:srgbClr val="00B050"/>
                </a:solidFill>
              </a:rPr>
              <a:t>Vagheit</a:t>
            </a:r>
            <a:r>
              <a:rPr lang="en-GB"/>
              <a:t>: Bedeutung eines Ausdrucks umgasst verschiedene Ausprägungen auf einer graduellen Skala umfasst.</a:t>
            </a:r>
          </a:p>
          <a:p>
            <a:pPr lvl="1"/>
            <a:r>
              <a:rPr lang="en-GB"/>
              <a:t>z.B. </a:t>
            </a:r>
            <a:r>
              <a:rPr lang="en-GB" i="1"/>
              <a:t>oft</a:t>
            </a:r>
            <a:r>
              <a:rPr lang="en-GB"/>
              <a:t>: </a:t>
            </a:r>
            <a:r>
              <a:rPr lang="en-GB" i="1"/>
              <a:t>Astronaut Jerry Ross ist </a:t>
            </a:r>
            <a:r>
              <a:rPr lang="en-GB" b="1" i="1"/>
              <a:t>oft </a:t>
            </a:r>
            <a:r>
              <a:rPr lang="en-GB" i="1"/>
              <a:t>ins All geflogen </a:t>
            </a:r>
            <a:r>
              <a:rPr lang="en-GB"/>
              <a:t>(7x)</a:t>
            </a:r>
            <a:r>
              <a:rPr lang="en-GB" i="1"/>
              <a:t> </a:t>
            </a:r>
            <a:r>
              <a:rPr lang="en-GB"/>
              <a:t>vs. </a:t>
            </a:r>
            <a:r>
              <a:rPr lang="en-GB" i="1"/>
              <a:t>Helmut Schmidt hat </a:t>
            </a:r>
            <a:r>
              <a:rPr lang="en-GB" b="1" i="1"/>
              <a:t>oft </a:t>
            </a:r>
            <a:r>
              <a:rPr lang="en-GB" i="1"/>
              <a:t>Zigaretten geraucht </a:t>
            </a:r>
            <a:endParaRPr lang="en-DE"/>
          </a:p>
        </p:txBody>
      </p:sp>
      <p:sp>
        <p:nvSpPr>
          <p:cNvPr id="6" name="Text Placeholder 5">
            <a:extLst>
              <a:ext uri="{FF2B5EF4-FFF2-40B4-BE49-F238E27FC236}">
                <a16:creationId xmlns:a16="http://schemas.microsoft.com/office/drawing/2014/main" id="{648DC849-6F56-E442-B562-5B565622E9B2}"/>
              </a:ext>
            </a:extLst>
          </p:cNvPr>
          <p:cNvSpPr>
            <a:spLocks noGrp="1"/>
          </p:cNvSpPr>
          <p:nvPr>
            <p:ph type="body" sz="quarter" idx="15"/>
          </p:nvPr>
        </p:nvSpPr>
        <p:spPr/>
        <p:txBody>
          <a:bodyPr/>
          <a:lstStyle/>
          <a:p>
            <a:r>
              <a:rPr lang="en-DE"/>
              <a:t>Ambiguität vs. Vagheit</a:t>
            </a:r>
          </a:p>
        </p:txBody>
      </p:sp>
    </p:spTree>
    <p:extLst>
      <p:ext uri="{BB962C8B-B14F-4D97-AF65-F5344CB8AC3E}">
        <p14:creationId xmlns:p14="http://schemas.microsoft.com/office/powerpoint/2010/main" val="1483275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9A63-BF62-5A49-A206-7F12F047DE2F}"/>
              </a:ext>
            </a:extLst>
          </p:cNvPr>
          <p:cNvSpPr>
            <a:spLocks noGrp="1"/>
          </p:cNvSpPr>
          <p:nvPr>
            <p:ph type="title"/>
          </p:nvPr>
        </p:nvSpPr>
        <p:spPr/>
        <p:txBody>
          <a:bodyPr/>
          <a:lstStyle/>
          <a:p>
            <a:r>
              <a:rPr lang="en-DE"/>
              <a:t>Ambiguität: Überblick</a:t>
            </a:r>
          </a:p>
        </p:txBody>
      </p:sp>
      <p:sp>
        <p:nvSpPr>
          <p:cNvPr id="3" name="Footer Placeholder 2">
            <a:extLst>
              <a:ext uri="{FF2B5EF4-FFF2-40B4-BE49-F238E27FC236}">
                <a16:creationId xmlns:a16="http://schemas.microsoft.com/office/drawing/2014/main" id="{4571AA14-7B99-AF47-9383-7B158DD9557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D17E7F4-0D10-2545-B157-DC255864A160}"/>
              </a:ext>
            </a:extLst>
          </p:cNvPr>
          <p:cNvSpPr>
            <a:spLocks noGrp="1"/>
          </p:cNvSpPr>
          <p:nvPr>
            <p:ph type="sldNum" sz="quarter" idx="12"/>
          </p:nvPr>
        </p:nvSpPr>
        <p:spPr/>
        <p:txBody>
          <a:bodyPr/>
          <a:lstStyle/>
          <a:p>
            <a:fld id="{9D195BCC-3514-4B1B-9C18-24F3D67EC549}" type="slidenum">
              <a:rPr lang="de-DE" smtClean="0"/>
              <a:t>15</a:t>
            </a:fld>
            <a:endParaRPr lang="de-DE"/>
          </a:p>
        </p:txBody>
      </p:sp>
      <p:sp>
        <p:nvSpPr>
          <p:cNvPr id="5" name="Text Placeholder 4">
            <a:extLst>
              <a:ext uri="{FF2B5EF4-FFF2-40B4-BE49-F238E27FC236}">
                <a16:creationId xmlns:a16="http://schemas.microsoft.com/office/drawing/2014/main" id="{B6A8BBE9-04CB-BD40-AEA0-BA9720A6843B}"/>
              </a:ext>
            </a:extLst>
          </p:cNvPr>
          <p:cNvSpPr>
            <a:spLocks noGrp="1"/>
          </p:cNvSpPr>
          <p:nvPr>
            <p:ph type="body" sz="quarter" idx="14"/>
          </p:nvPr>
        </p:nvSpPr>
        <p:spPr/>
        <p:txBody>
          <a:bodyPr/>
          <a:lstStyle/>
          <a:p>
            <a:r>
              <a:rPr lang="en-DE" sz="1800"/>
              <a:t>Neben lexikalischer Ambiguität gibt es </a:t>
            </a:r>
            <a:r>
              <a:rPr lang="en-DE" sz="1800" b="1"/>
              <a:t>strukturelle Ambiguität </a:t>
            </a:r>
            <a:r>
              <a:rPr lang="en-DE" sz="1800"/>
              <a:t>auf morphologischer und syntaktischer Ebene</a:t>
            </a:r>
          </a:p>
          <a:p>
            <a:r>
              <a:rPr lang="en-DE" sz="1800"/>
              <a:t>Es gibt keine feste "Typologie" struktureller Ambiguitäten, sondern man kann Typen der Ambiguität nach unterschiedlichen Kriterien unterteilen</a:t>
            </a:r>
          </a:p>
          <a:p>
            <a:endParaRPr lang="en-DE" sz="1800"/>
          </a:p>
        </p:txBody>
      </p:sp>
      <p:sp>
        <p:nvSpPr>
          <p:cNvPr id="6" name="Text Placeholder 5">
            <a:extLst>
              <a:ext uri="{FF2B5EF4-FFF2-40B4-BE49-F238E27FC236}">
                <a16:creationId xmlns:a16="http://schemas.microsoft.com/office/drawing/2014/main" id="{5A9C53F8-B8BB-D645-95AD-B1BBBE68DACF}"/>
              </a:ext>
            </a:extLst>
          </p:cNvPr>
          <p:cNvSpPr>
            <a:spLocks noGrp="1"/>
          </p:cNvSpPr>
          <p:nvPr>
            <p:ph type="body" sz="quarter" idx="15"/>
          </p:nvPr>
        </p:nvSpPr>
        <p:spPr/>
        <p:txBody>
          <a:bodyPr/>
          <a:lstStyle/>
          <a:p>
            <a:r>
              <a:rPr lang="en-DE"/>
              <a:t>Typen der Ambiguität</a:t>
            </a:r>
          </a:p>
        </p:txBody>
      </p:sp>
      <p:sp>
        <p:nvSpPr>
          <p:cNvPr id="8" name="Rounded Rectangle 7">
            <a:extLst>
              <a:ext uri="{FF2B5EF4-FFF2-40B4-BE49-F238E27FC236}">
                <a16:creationId xmlns:a16="http://schemas.microsoft.com/office/drawing/2014/main" id="{4A2057A9-33BD-A045-9E5C-C8361083CA3D}"/>
              </a:ext>
            </a:extLst>
          </p:cNvPr>
          <p:cNvSpPr/>
          <p:nvPr/>
        </p:nvSpPr>
        <p:spPr>
          <a:xfrm>
            <a:off x="641767" y="3287926"/>
            <a:ext cx="2736304" cy="43204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lexikalische Ambiguität</a:t>
            </a:r>
          </a:p>
        </p:txBody>
      </p:sp>
      <p:sp>
        <p:nvSpPr>
          <p:cNvPr id="10" name="Rounded Rectangle 9">
            <a:extLst>
              <a:ext uri="{FF2B5EF4-FFF2-40B4-BE49-F238E27FC236}">
                <a16:creationId xmlns:a16="http://schemas.microsoft.com/office/drawing/2014/main" id="{336F1E5A-D46B-E942-BE32-743B53581F2B}"/>
              </a:ext>
            </a:extLst>
          </p:cNvPr>
          <p:cNvSpPr/>
          <p:nvPr/>
        </p:nvSpPr>
        <p:spPr>
          <a:xfrm>
            <a:off x="5004048" y="3288124"/>
            <a:ext cx="2736304" cy="43204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strukturelle Ambiguität</a:t>
            </a:r>
          </a:p>
        </p:txBody>
      </p:sp>
      <p:sp>
        <p:nvSpPr>
          <p:cNvPr id="11" name="Rounded Rectangle 10">
            <a:extLst>
              <a:ext uri="{FF2B5EF4-FFF2-40B4-BE49-F238E27FC236}">
                <a16:creationId xmlns:a16="http://schemas.microsoft.com/office/drawing/2014/main" id="{EA40F3BF-C6B1-914F-AA92-B2995301DE3A}"/>
              </a:ext>
            </a:extLst>
          </p:cNvPr>
          <p:cNvSpPr/>
          <p:nvPr/>
        </p:nvSpPr>
        <p:spPr>
          <a:xfrm>
            <a:off x="3378071" y="3894092"/>
            <a:ext cx="2736304" cy="43204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Klammerambiguität</a:t>
            </a:r>
          </a:p>
        </p:txBody>
      </p:sp>
      <p:sp>
        <p:nvSpPr>
          <p:cNvPr id="12" name="Rounded Rectangle 11">
            <a:extLst>
              <a:ext uri="{FF2B5EF4-FFF2-40B4-BE49-F238E27FC236}">
                <a16:creationId xmlns:a16="http://schemas.microsoft.com/office/drawing/2014/main" id="{4C0BC570-F183-0544-8994-B67AD2A1E476}"/>
              </a:ext>
            </a:extLst>
          </p:cNvPr>
          <p:cNvSpPr/>
          <p:nvPr/>
        </p:nvSpPr>
        <p:spPr>
          <a:xfrm>
            <a:off x="2267744" y="4464051"/>
            <a:ext cx="2736304" cy="43204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Komposita-Ambiguität</a:t>
            </a:r>
          </a:p>
        </p:txBody>
      </p:sp>
      <p:sp>
        <p:nvSpPr>
          <p:cNvPr id="13" name="Rounded Rectangle 12">
            <a:extLst>
              <a:ext uri="{FF2B5EF4-FFF2-40B4-BE49-F238E27FC236}">
                <a16:creationId xmlns:a16="http://schemas.microsoft.com/office/drawing/2014/main" id="{FFE4FC7E-13A0-E847-A015-76368909288C}"/>
              </a:ext>
            </a:extLst>
          </p:cNvPr>
          <p:cNvSpPr/>
          <p:nvPr/>
        </p:nvSpPr>
        <p:spPr>
          <a:xfrm>
            <a:off x="5220072" y="4483604"/>
            <a:ext cx="2736304" cy="43204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syntaktische Anschlussambiguität</a:t>
            </a:r>
          </a:p>
        </p:txBody>
      </p:sp>
      <p:sp>
        <p:nvSpPr>
          <p:cNvPr id="14" name="Rounded Rectangle 13">
            <a:extLst>
              <a:ext uri="{FF2B5EF4-FFF2-40B4-BE49-F238E27FC236}">
                <a16:creationId xmlns:a16="http://schemas.microsoft.com/office/drawing/2014/main" id="{FED58D3C-84CF-1345-89FF-D889F3BB6D92}"/>
              </a:ext>
            </a:extLst>
          </p:cNvPr>
          <p:cNvSpPr/>
          <p:nvPr/>
        </p:nvSpPr>
        <p:spPr>
          <a:xfrm>
            <a:off x="2825350" y="2729839"/>
            <a:ext cx="2736304" cy="43204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Ambiguität</a:t>
            </a:r>
          </a:p>
        </p:txBody>
      </p:sp>
      <p:cxnSp>
        <p:nvCxnSpPr>
          <p:cNvPr id="16" name="Straight Connector 15">
            <a:extLst>
              <a:ext uri="{FF2B5EF4-FFF2-40B4-BE49-F238E27FC236}">
                <a16:creationId xmlns:a16="http://schemas.microsoft.com/office/drawing/2014/main" id="{7E860DC1-F198-984C-881E-E7BA727EB404}"/>
              </a:ext>
            </a:extLst>
          </p:cNvPr>
          <p:cNvCxnSpPr>
            <a:cxnSpLocks/>
            <a:stCxn id="14" idx="2"/>
            <a:endCxn id="8" idx="0"/>
          </p:cNvCxnSpPr>
          <p:nvPr/>
        </p:nvCxnSpPr>
        <p:spPr>
          <a:xfrm flipH="1">
            <a:off x="2009919" y="3161887"/>
            <a:ext cx="2183583" cy="12603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F04CDE1-35EB-AD45-8020-67CB644DB61F}"/>
              </a:ext>
            </a:extLst>
          </p:cNvPr>
          <p:cNvCxnSpPr>
            <a:cxnSpLocks/>
          </p:cNvCxnSpPr>
          <p:nvPr/>
        </p:nvCxnSpPr>
        <p:spPr>
          <a:xfrm>
            <a:off x="4193502" y="3154683"/>
            <a:ext cx="2183583" cy="12603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553D6E-BB7D-AD40-B785-34BA889ECD4F}"/>
              </a:ext>
            </a:extLst>
          </p:cNvPr>
          <p:cNvCxnSpPr>
            <a:cxnSpLocks/>
            <a:stCxn id="10" idx="2"/>
            <a:endCxn id="11" idx="0"/>
          </p:cNvCxnSpPr>
          <p:nvPr/>
        </p:nvCxnSpPr>
        <p:spPr>
          <a:xfrm flipH="1">
            <a:off x="4746223" y="3720172"/>
            <a:ext cx="1625977" cy="17392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9024F6-1B6F-EE42-B6AD-D893E39AE5E9}"/>
              </a:ext>
            </a:extLst>
          </p:cNvPr>
          <p:cNvCxnSpPr>
            <a:cxnSpLocks/>
          </p:cNvCxnSpPr>
          <p:nvPr/>
        </p:nvCxnSpPr>
        <p:spPr>
          <a:xfrm>
            <a:off x="6372200" y="3712770"/>
            <a:ext cx="1625977" cy="17392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FF7818-84F1-5A49-9816-FA49DD89B843}"/>
              </a:ext>
            </a:extLst>
          </p:cNvPr>
          <p:cNvSpPr txBox="1"/>
          <p:nvPr/>
        </p:nvSpPr>
        <p:spPr>
          <a:xfrm>
            <a:off x="7854413" y="3719974"/>
            <a:ext cx="396262" cy="400110"/>
          </a:xfrm>
          <a:prstGeom prst="rect">
            <a:avLst/>
          </a:prstGeom>
          <a:noFill/>
        </p:spPr>
        <p:txBody>
          <a:bodyPr wrap="none" rtlCol="0">
            <a:spAutoFit/>
          </a:bodyPr>
          <a:lstStyle/>
          <a:p>
            <a:pPr algn="l"/>
            <a:r>
              <a:rPr lang="en-DE" sz="2000" dirty="0" err="1"/>
              <a:t>...</a:t>
            </a:r>
          </a:p>
        </p:txBody>
      </p:sp>
      <p:cxnSp>
        <p:nvCxnSpPr>
          <p:cNvPr id="23" name="Straight Connector 22">
            <a:extLst>
              <a:ext uri="{FF2B5EF4-FFF2-40B4-BE49-F238E27FC236}">
                <a16:creationId xmlns:a16="http://schemas.microsoft.com/office/drawing/2014/main" id="{B432980E-A434-9B4F-A029-149BB4064055}"/>
              </a:ext>
            </a:extLst>
          </p:cNvPr>
          <p:cNvCxnSpPr>
            <a:cxnSpLocks/>
            <a:stCxn id="11" idx="2"/>
            <a:endCxn id="12" idx="0"/>
          </p:cNvCxnSpPr>
          <p:nvPr/>
        </p:nvCxnSpPr>
        <p:spPr>
          <a:xfrm flipH="1">
            <a:off x="3635896" y="4326140"/>
            <a:ext cx="1110327" cy="137911"/>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8610C67-7742-E248-ADDD-1B3A699C2D2B}"/>
              </a:ext>
            </a:extLst>
          </p:cNvPr>
          <p:cNvCxnSpPr>
            <a:cxnSpLocks/>
            <a:stCxn id="11" idx="2"/>
            <a:endCxn id="13" idx="0"/>
          </p:cNvCxnSpPr>
          <p:nvPr/>
        </p:nvCxnSpPr>
        <p:spPr>
          <a:xfrm>
            <a:off x="4746223" y="4326140"/>
            <a:ext cx="1842001" cy="157464"/>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0D8334-CD0B-E945-8BAC-72AEDB55E575}"/>
              </a:ext>
            </a:extLst>
          </p:cNvPr>
          <p:cNvCxnSpPr>
            <a:cxnSpLocks/>
            <a:stCxn id="29" idx="1"/>
            <a:endCxn id="11" idx="2"/>
          </p:cNvCxnSpPr>
          <p:nvPr/>
        </p:nvCxnSpPr>
        <p:spPr>
          <a:xfrm flipH="1" flipV="1">
            <a:off x="4746223" y="4326140"/>
            <a:ext cx="3426177" cy="216525"/>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6143474-E959-F946-8082-D618A59606A6}"/>
              </a:ext>
            </a:extLst>
          </p:cNvPr>
          <p:cNvSpPr txBox="1"/>
          <p:nvPr/>
        </p:nvSpPr>
        <p:spPr>
          <a:xfrm>
            <a:off x="8172400" y="4342610"/>
            <a:ext cx="396262" cy="400110"/>
          </a:xfrm>
          <a:prstGeom prst="rect">
            <a:avLst/>
          </a:prstGeom>
          <a:noFill/>
        </p:spPr>
        <p:txBody>
          <a:bodyPr wrap="none" rtlCol="0">
            <a:spAutoFit/>
          </a:bodyPr>
          <a:lstStyle/>
          <a:p>
            <a:pPr algn="l"/>
            <a:r>
              <a:rPr lang="en-DE" sz="2000" dirty="0" err="1"/>
              <a:t>...</a:t>
            </a:r>
          </a:p>
        </p:txBody>
      </p:sp>
    </p:spTree>
    <p:extLst>
      <p:ext uri="{BB962C8B-B14F-4D97-AF65-F5344CB8AC3E}">
        <p14:creationId xmlns:p14="http://schemas.microsoft.com/office/powerpoint/2010/main" val="129977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9A63-BF62-5A49-A206-7F12F047DE2F}"/>
              </a:ext>
            </a:extLst>
          </p:cNvPr>
          <p:cNvSpPr>
            <a:spLocks noGrp="1"/>
          </p:cNvSpPr>
          <p:nvPr>
            <p:ph type="title"/>
          </p:nvPr>
        </p:nvSpPr>
        <p:spPr/>
        <p:txBody>
          <a:bodyPr/>
          <a:lstStyle/>
          <a:p>
            <a:r>
              <a:rPr lang="en-DE"/>
              <a:t>Ambiguität: Überblick</a:t>
            </a:r>
          </a:p>
        </p:txBody>
      </p:sp>
      <p:sp>
        <p:nvSpPr>
          <p:cNvPr id="3" name="Footer Placeholder 2">
            <a:extLst>
              <a:ext uri="{FF2B5EF4-FFF2-40B4-BE49-F238E27FC236}">
                <a16:creationId xmlns:a16="http://schemas.microsoft.com/office/drawing/2014/main" id="{4571AA14-7B99-AF47-9383-7B158DD95577}"/>
              </a:ext>
            </a:extLst>
          </p:cNvPr>
          <p:cNvSpPr>
            <a:spLocks noGrp="1"/>
          </p:cNvSpPr>
          <p:nvPr>
            <p:ph type="ftr" sz="quarter" idx="11"/>
          </p:nvPr>
        </p:nvSpPr>
        <p:spPr/>
        <p:txBody>
          <a:bodyPr/>
          <a:lstStyle/>
          <a:p>
            <a:r>
              <a:rPr lang="de-DE"/>
              <a:t>(Kasper 2021: 82)</a:t>
            </a:r>
          </a:p>
        </p:txBody>
      </p:sp>
      <p:sp>
        <p:nvSpPr>
          <p:cNvPr id="4" name="Slide Number Placeholder 3">
            <a:extLst>
              <a:ext uri="{FF2B5EF4-FFF2-40B4-BE49-F238E27FC236}">
                <a16:creationId xmlns:a16="http://schemas.microsoft.com/office/drawing/2014/main" id="{7D17E7F4-0D10-2545-B157-DC255864A160}"/>
              </a:ext>
            </a:extLst>
          </p:cNvPr>
          <p:cNvSpPr>
            <a:spLocks noGrp="1"/>
          </p:cNvSpPr>
          <p:nvPr>
            <p:ph type="sldNum" sz="quarter" idx="12"/>
          </p:nvPr>
        </p:nvSpPr>
        <p:spPr/>
        <p:txBody>
          <a:bodyPr/>
          <a:lstStyle/>
          <a:p>
            <a:fld id="{9D195BCC-3514-4B1B-9C18-24F3D67EC549}" type="slidenum">
              <a:rPr lang="de-DE" smtClean="0"/>
              <a:t>16</a:t>
            </a:fld>
            <a:endParaRPr lang="de-DE"/>
          </a:p>
        </p:txBody>
      </p:sp>
      <p:sp>
        <p:nvSpPr>
          <p:cNvPr id="5" name="Text Placeholder 4">
            <a:extLst>
              <a:ext uri="{FF2B5EF4-FFF2-40B4-BE49-F238E27FC236}">
                <a16:creationId xmlns:a16="http://schemas.microsoft.com/office/drawing/2014/main" id="{B6A8BBE9-04CB-BD40-AEA0-BA9720A6843B}"/>
              </a:ext>
            </a:extLst>
          </p:cNvPr>
          <p:cNvSpPr>
            <a:spLocks noGrp="1"/>
          </p:cNvSpPr>
          <p:nvPr>
            <p:ph type="body" sz="quarter" idx="14"/>
          </p:nvPr>
        </p:nvSpPr>
        <p:spPr/>
        <p:txBody>
          <a:bodyPr/>
          <a:lstStyle/>
          <a:p>
            <a:r>
              <a:rPr lang="en-DE"/>
              <a:t>Wir orientieren uns an der Typologie von Kasper (2021):</a:t>
            </a:r>
          </a:p>
          <a:p>
            <a:pPr lvl="1"/>
            <a:r>
              <a:rPr lang="en-DE" sz="2000"/>
              <a:t>kategoriale Ambiguität</a:t>
            </a:r>
          </a:p>
          <a:p>
            <a:pPr lvl="1"/>
            <a:r>
              <a:rPr lang="en-DE" sz="2000"/>
              <a:t>Kompositaambiguität</a:t>
            </a:r>
          </a:p>
          <a:p>
            <a:pPr lvl="1"/>
            <a:r>
              <a:rPr lang="en-DE" sz="2000"/>
              <a:t>syntaktische Anschlussambiguität</a:t>
            </a:r>
          </a:p>
          <a:p>
            <a:pPr lvl="1"/>
            <a:r>
              <a:rPr lang="en-DE" sz="2000"/>
              <a:t>thematische Rollenambiguität</a:t>
            </a:r>
          </a:p>
          <a:p>
            <a:pPr lvl="1"/>
            <a:r>
              <a:rPr lang="en-DE" sz="2000"/>
              <a:t>syntaktische Funktionenambiguität</a:t>
            </a:r>
          </a:p>
          <a:p>
            <a:pPr lvl="1"/>
            <a:r>
              <a:rPr lang="en-DE" sz="2000"/>
              <a:t>Skopusambiguität</a:t>
            </a:r>
          </a:p>
          <a:p>
            <a:pPr lvl="1"/>
            <a:r>
              <a:rPr lang="en-DE" sz="2000"/>
              <a:t>Pronomenbezugsambiguität</a:t>
            </a:r>
          </a:p>
          <a:p>
            <a:r>
              <a:rPr lang="en-DE" sz="2200"/>
              <a:t>Überblickstabelle mit Beispielen folgt einige Folien weiter </a:t>
            </a:r>
            <a:r>
              <a:rPr lang="en-DE" sz="2200">
                <a:sym typeface="Wingdings" pitchFamily="2" charset="2"/>
              </a:rPr>
              <a:t> </a:t>
            </a:r>
            <a:endParaRPr lang="en-DE" sz="2200"/>
          </a:p>
        </p:txBody>
      </p:sp>
      <p:sp>
        <p:nvSpPr>
          <p:cNvPr id="6" name="Text Placeholder 5">
            <a:extLst>
              <a:ext uri="{FF2B5EF4-FFF2-40B4-BE49-F238E27FC236}">
                <a16:creationId xmlns:a16="http://schemas.microsoft.com/office/drawing/2014/main" id="{5A9C53F8-B8BB-D645-95AD-B1BBBE68DACF}"/>
              </a:ext>
            </a:extLst>
          </p:cNvPr>
          <p:cNvSpPr>
            <a:spLocks noGrp="1"/>
          </p:cNvSpPr>
          <p:nvPr>
            <p:ph type="body" sz="quarter" idx="15"/>
          </p:nvPr>
        </p:nvSpPr>
        <p:spPr/>
        <p:txBody>
          <a:bodyPr/>
          <a:lstStyle/>
          <a:p>
            <a:r>
              <a:rPr lang="en-DE"/>
              <a:t>Typen der Ambiguität</a:t>
            </a:r>
          </a:p>
        </p:txBody>
      </p:sp>
    </p:spTree>
    <p:extLst>
      <p:ext uri="{BB962C8B-B14F-4D97-AF65-F5344CB8AC3E}">
        <p14:creationId xmlns:p14="http://schemas.microsoft.com/office/powerpoint/2010/main" val="1591013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2278-D989-1244-94F1-847A4ADE6A8F}"/>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49054BE1-AE16-EA48-8A60-756B9FBC9164}"/>
              </a:ext>
            </a:extLst>
          </p:cNvPr>
          <p:cNvSpPr>
            <a:spLocks noGrp="1"/>
          </p:cNvSpPr>
          <p:nvPr>
            <p:ph type="ftr" sz="quarter" idx="11"/>
          </p:nvPr>
        </p:nvSpPr>
        <p:spPr/>
        <p:txBody>
          <a:bodyPr/>
          <a:lstStyle/>
          <a:p>
            <a:r>
              <a:rPr lang="de-DE"/>
              <a:t>(Kasper 2020: 78)</a:t>
            </a:r>
          </a:p>
        </p:txBody>
      </p:sp>
      <p:sp>
        <p:nvSpPr>
          <p:cNvPr id="4" name="Slide Number Placeholder 3">
            <a:extLst>
              <a:ext uri="{FF2B5EF4-FFF2-40B4-BE49-F238E27FC236}">
                <a16:creationId xmlns:a16="http://schemas.microsoft.com/office/drawing/2014/main" id="{BEC8D29A-DC20-F64E-A2E0-702299155BF4}"/>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5C2D981B-5AFF-D647-92BE-851E916237C3}"/>
              </a:ext>
            </a:extLst>
          </p:cNvPr>
          <p:cNvSpPr>
            <a:spLocks noGrp="1"/>
          </p:cNvSpPr>
          <p:nvPr>
            <p:ph type="body" sz="quarter" idx="14"/>
          </p:nvPr>
        </p:nvSpPr>
        <p:spPr/>
        <p:txBody>
          <a:bodyPr/>
          <a:lstStyle/>
          <a:p>
            <a:r>
              <a:rPr lang="en-DE"/>
              <a:t>eine Wortform kann verschiedenen Wortarten angehören</a:t>
            </a:r>
          </a:p>
          <a:p>
            <a:endParaRPr lang="en-DE"/>
          </a:p>
          <a:p>
            <a:pPr marL="0" indent="0" algn="ctr">
              <a:buNone/>
            </a:pPr>
            <a:r>
              <a:rPr lang="en-DE" i="1"/>
              <a:t>Ich spitze den Stift</a:t>
            </a:r>
          </a:p>
          <a:p>
            <a:pPr marL="0" indent="0" algn="ctr">
              <a:buNone/>
            </a:pPr>
            <a:r>
              <a:rPr lang="en-DE" i="1"/>
              <a:t>Die Spitze des Turms</a:t>
            </a:r>
          </a:p>
          <a:p>
            <a:pPr marL="0" indent="0" algn="ctr">
              <a:buNone/>
            </a:pPr>
            <a:endParaRPr lang="en-DE" i="1"/>
          </a:p>
          <a:p>
            <a:r>
              <a:rPr lang="en-DE"/>
              <a:t>in den meisten Fällen werden diese Ambiguitäten jedoch im syntaktischen Ko-Text desambiguiert.</a:t>
            </a:r>
          </a:p>
          <a:p>
            <a:pPr marL="0" indent="0" algn="ctr">
              <a:buNone/>
            </a:pPr>
            <a:endParaRPr lang="en-DE" i="1"/>
          </a:p>
          <a:p>
            <a:endParaRPr lang="en-DE" i="1"/>
          </a:p>
        </p:txBody>
      </p:sp>
      <p:sp>
        <p:nvSpPr>
          <p:cNvPr id="6" name="Text Placeholder 5">
            <a:extLst>
              <a:ext uri="{FF2B5EF4-FFF2-40B4-BE49-F238E27FC236}">
                <a16:creationId xmlns:a16="http://schemas.microsoft.com/office/drawing/2014/main" id="{FD0F9695-F03D-2042-9838-BA26F5BCB434}"/>
              </a:ext>
            </a:extLst>
          </p:cNvPr>
          <p:cNvSpPr>
            <a:spLocks noGrp="1"/>
          </p:cNvSpPr>
          <p:nvPr>
            <p:ph type="body" sz="quarter" idx="15"/>
          </p:nvPr>
        </p:nvSpPr>
        <p:spPr/>
        <p:txBody>
          <a:bodyPr/>
          <a:lstStyle/>
          <a:p>
            <a:r>
              <a:rPr lang="en-DE"/>
              <a:t>Kategoriale Ambiguität</a:t>
            </a:r>
          </a:p>
        </p:txBody>
      </p:sp>
    </p:spTree>
    <p:extLst>
      <p:ext uri="{BB962C8B-B14F-4D97-AF65-F5344CB8AC3E}">
        <p14:creationId xmlns:p14="http://schemas.microsoft.com/office/powerpoint/2010/main" val="414931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8E9AF-7DFC-AE47-B975-B3D78E2E98A7}"/>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F5AFC049-097F-574F-8565-55C97ECA4BBB}"/>
              </a:ext>
            </a:extLst>
          </p:cNvPr>
          <p:cNvSpPr>
            <a:spLocks noGrp="1"/>
          </p:cNvSpPr>
          <p:nvPr>
            <p:ph type="ftr" sz="quarter" idx="11"/>
          </p:nvPr>
        </p:nvSpPr>
        <p:spPr/>
        <p:txBody>
          <a:bodyPr/>
          <a:lstStyle/>
          <a:p>
            <a:r>
              <a:rPr lang="de-DE"/>
              <a:t>https://en.wikipedia.org/wiki/Groucho_Marx#/media/File:Groucho_Marx_-_portrait.jpg</a:t>
            </a:r>
          </a:p>
        </p:txBody>
      </p:sp>
      <p:sp>
        <p:nvSpPr>
          <p:cNvPr id="4" name="Slide Number Placeholder 3">
            <a:extLst>
              <a:ext uri="{FF2B5EF4-FFF2-40B4-BE49-F238E27FC236}">
                <a16:creationId xmlns:a16="http://schemas.microsoft.com/office/drawing/2014/main" id="{5F6E7592-2AC0-4D41-A71E-5BCF26493043}"/>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6" name="Text Placeholder 5">
            <a:extLst>
              <a:ext uri="{FF2B5EF4-FFF2-40B4-BE49-F238E27FC236}">
                <a16:creationId xmlns:a16="http://schemas.microsoft.com/office/drawing/2014/main" id="{C4DD7369-3ADC-7843-B2C7-68BBF9DB9460}"/>
              </a:ext>
            </a:extLst>
          </p:cNvPr>
          <p:cNvSpPr>
            <a:spLocks noGrp="1"/>
          </p:cNvSpPr>
          <p:nvPr>
            <p:ph type="body" sz="quarter" idx="15"/>
          </p:nvPr>
        </p:nvSpPr>
        <p:spPr/>
        <p:txBody>
          <a:bodyPr/>
          <a:lstStyle/>
          <a:p>
            <a:r>
              <a:rPr lang="en-DE"/>
              <a:t>Kategoriale Ambiguität</a:t>
            </a:r>
          </a:p>
        </p:txBody>
      </p:sp>
      <p:sp>
        <p:nvSpPr>
          <p:cNvPr id="7" name="AutoShape 2">
            <a:extLst>
              <a:ext uri="{FF2B5EF4-FFF2-40B4-BE49-F238E27FC236}">
                <a16:creationId xmlns:a16="http://schemas.microsoft.com/office/drawing/2014/main" id="{352F8C3C-797F-7E4B-8944-C49DCEFDE160}"/>
              </a:ext>
            </a:extLst>
          </p:cNvPr>
          <p:cNvSpPr>
            <a:spLocks noChangeAspect="1" noChangeArrowheads="1"/>
          </p:cNvSpPr>
          <p:nvPr/>
        </p:nvSpPr>
        <p:spPr bwMode="auto">
          <a:xfrm>
            <a:off x="2517775" y="0"/>
            <a:ext cx="4108450" cy="5149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10" name="Picture 9">
            <a:extLst>
              <a:ext uri="{FF2B5EF4-FFF2-40B4-BE49-F238E27FC236}">
                <a16:creationId xmlns:a16="http://schemas.microsoft.com/office/drawing/2014/main" id="{674D5F5E-C309-C14C-A472-F31656C338D4}"/>
              </a:ext>
            </a:extLst>
          </p:cNvPr>
          <p:cNvPicPr>
            <a:picLocks noChangeAspect="1"/>
          </p:cNvPicPr>
          <p:nvPr/>
        </p:nvPicPr>
        <p:blipFill>
          <a:blip r:embed="rId2"/>
          <a:stretch>
            <a:fillRect/>
          </a:stretch>
        </p:blipFill>
        <p:spPr>
          <a:xfrm>
            <a:off x="372902" y="1765615"/>
            <a:ext cx="2391002" cy="2574925"/>
          </a:xfrm>
          <a:prstGeom prst="ellipse">
            <a:avLst/>
          </a:prstGeom>
        </p:spPr>
      </p:pic>
      <p:sp>
        <p:nvSpPr>
          <p:cNvPr id="11" name="TextBox 10">
            <a:extLst>
              <a:ext uri="{FF2B5EF4-FFF2-40B4-BE49-F238E27FC236}">
                <a16:creationId xmlns:a16="http://schemas.microsoft.com/office/drawing/2014/main" id="{788871AD-BA3F-D548-8543-83BC44A23B24}"/>
              </a:ext>
            </a:extLst>
          </p:cNvPr>
          <p:cNvSpPr txBox="1"/>
          <p:nvPr/>
        </p:nvSpPr>
        <p:spPr>
          <a:xfrm>
            <a:off x="3173532" y="2214885"/>
            <a:ext cx="4450834" cy="1384995"/>
          </a:xfrm>
          <a:prstGeom prst="rect">
            <a:avLst/>
          </a:prstGeom>
          <a:noFill/>
        </p:spPr>
        <p:txBody>
          <a:bodyPr wrap="none" rtlCol="0">
            <a:spAutoFit/>
          </a:bodyPr>
          <a:lstStyle/>
          <a:p>
            <a:pPr algn="l"/>
            <a:r>
              <a:rPr lang="en-DE" sz="3200" dirty="0" err="1"/>
              <a:t>Time flies like an arrow,</a:t>
            </a:r>
          </a:p>
          <a:p>
            <a:pPr algn="l"/>
            <a:r>
              <a:rPr lang="en-DE" sz="3200" dirty="0" err="1"/>
              <a:t>fruit flies like a banana.</a:t>
            </a:r>
          </a:p>
          <a:p>
            <a:pPr algn="l"/>
            <a:r>
              <a:rPr lang="en-DE" sz="2000" dirty="0" err="1"/>
              <a:t>(Groucho Marx)</a:t>
            </a:r>
          </a:p>
        </p:txBody>
      </p:sp>
    </p:spTree>
    <p:extLst>
      <p:ext uri="{BB962C8B-B14F-4D97-AF65-F5344CB8AC3E}">
        <p14:creationId xmlns:p14="http://schemas.microsoft.com/office/powerpoint/2010/main" val="2132490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768DF-DBEC-0942-9306-50C8EC3364D1}"/>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BBB2BF70-801C-A443-A651-CF8DBD30DA9E}"/>
              </a:ext>
            </a:extLst>
          </p:cNvPr>
          <p:cNvSpPr>
            <a:spLocks noGrp="1"/>
          </p:cNvSpPr>
          <p:nvPr>
            <p:ph type="ftr" sz="quarter" idx="11"/>
          </p:nvPr>
        </p:nvSpPr>
        <p:spPr/>
        <p:txBody>
          <a:bodyPr/>
          <a:lstStyle/>
          <a:p>
            <a:r>
              <a:rPr lang="de-DE"/>
              <a:t>Zimmermann 2014: 26</a:t>
            </a:r>
          </a:p>
        </p:txBody>
      </p:sp>
      <p:sp>
        <p:nvSpPr>
          <p:cNvPr id="4" name="Slide Number Placeholder 3">
            <a:extLst>
              <a:ext uri="{FF2B5EF4-FFF2-40B4-BE49-F238E27FC236}">
                <a16:creationId xmlns:a16="http://schemas.microsoft.com/office/drawing/2014/main" id="{C37BDEB2-D38B-764C-8127-07B26B6D8BBA}"/>
              </a:ext>
            </a:extLst>
          </p:cNvPr>
          <p:cNvSpPr>
            <a:spLocks noGrp="1"/>
          </p:cNvSpPr>
          <p:nvPr>
            <p:ph type="sldNum" sz="quarter" idx="12"/>
          </p:nvPr>
        </p:nvSpPr>
        <p:spPr/>
        <p:txBody>
          <a:bodyPr/>
          <a:lstStyle/>
          <a:p>
            <a:fld id="{9D195BCC-3514-4B1B-9C18-24F3D67EC549}" type="slidenum">
              <a:rPr lang="de-DE" smtClean="0"/>
              <a:t>19</a:t>
            </a:fld>
            <a:endParaRPr lang="de-DE"/>
          </a:p>
        </p:txBody>
      </p:sp>
      <p:sp>
        <p:nvSpPr>
          <p:cNvPr id="5" name="Text Placeholder 4">
            <a:extLst>
              <a:ext uri="{FF2B5EF4-FFF2-40B4-BE49-F238E27FC236}">
                <a16:creationId xmlns:a16="http://schemas.microsoft.com/office/drawing/2014/main" id="{09804531-75FC-1A43-8ACC-A78E27377170}"/>
              </a:ext>
            </a:extLst>
          </p:cNvPr>
          <p:cNvSpPr>
            <a:spLocks noGrp="1"/>
          </p:cNvSpPr>
          <p:nvPr>
            <p:ph type="body" sz="quarter" idx="14"/>
          </p:nvPr>
        </p:nvSpPr>
        <p:spPr/>
        <p:txBody>
          <a:bodyPr/>
          <a:lstStyle/>
          <a:p>
            <a:r>
              <a:rPr lang="en-DE"/>
              <a:t>einfachste Form der </a:t>
            </a:r>
            <a:r>
              <a:rPr lang="en-DE" b="1"/>
              <a:t>strukturellen Ambiguität</a:t>
            </a:r>
            <a:endParaRPr lang="en-DE"/>
          </a:p>
          <a:p>
            <a:r>
              <a:rPr lang="en-DE"/>
              <a:t>ein Satz lässt sich unterschiedlich analyiseren, indem man dieselbe syntaktische Regel auf unterschiedliche Teile anwendet</a:t>
            </a:r>
          </a:p>
          <a:p>
            <a:endParaRPr lang="en-DE"/>
          </a:p>
          <a:p>
            <a:pPr marL="0" indent="0" algn="ctr">
              <a:buNone/>
            </a:pPr>
            <a:r>
              <a:rPr lang="en-DE" i="1"/>
              <a:t>Die Beispiele hier sind alle alt und schlecht oder ausgedacht.</a:t>
            </a:r>
          </a:p>
          <a:p>
            <a:pPr marL="0" indent="0" algn="ctr">
              <a:buNone/>
            </a:pPr>
            <a:endParaRPr lang="en-DE" i="1"/>
          </a:p>
          <a:p>
            <a:pPr marL="0" indent="0" algn="ctr">
              <a:buNone/>
            </a:pPr>
            <a:r>
              <a:rPr lang="en-DE"/>
              <a:t>[alt </a:t>
            </a:r>
            <a:r>
              <a:rPr lang="en-DE">
                <a:solidFill>
                  <a:srgbClr val="00B050"/>
                </a:solidFill>
              </a:rPr>
              <a:t>und</a:t>
            </a:r>
            <a:r>
              <a:rPr lang="en-DE"/>
              <a:t> [schlecht </a:t>
            </a:r>
            <a:r>
              <a:rPr lang="en-DE">
                <a:solidFill>
                  <a:srgbClr val="0070C0"/>
                </a:solidFill>
              </a:rPr>
              <a:t>oder</a:t>
            </a:r>
            <a:r>
              <a:rPr lang="en-DE"/>
              <a:t> ausgedacht]]</a:t>
            </a:r>
          </a:p>
          <a:p>
            <a:pPr marL="0" indent="0" algn="ctr">
              <a:buNone/>
            </a:pPr>
            <a:r>
              <a:rPr lang="en-DE"/>
              <a:t>[[alt </a:t>
            </a:r>
            <a:r>
              <a:rPr lang="en-DE">
                <a:solidFill>
                  <a:srgbClr val="00B050"/>
                </a:solidFill>
              </a:rPr>
              <a:t>und</a:t>
            </a:r>
            <a:r>
              <a:rPr lang="en-DE"/>
              <a:t> schlecht] </a:t>
            </a:r>
            <a:r>
              <a:rPr lang="en-DE">
                <a:solidFill>
                  <a:srgbClr val="0070C0"/>
                </a:solidFill>
              </a:rPr>
              <a:t>oder</a:t>
            </a:r>
            <a:r>
              <a:rPr lang="en-DE"/>
              <a:t> ausgedacht]</a:t>
            </a:r>
          </a:p>
          <a:p>
            <a:endParaRPr lang="en-DE"/>
          </a:p>
        </p:txBody>
      </p:sp>
      <p:sp>
        <p:nvSpPr>
          <p:cNvPr id="6" name="Text Placeholder 5">
            <a:extLst>
              <a:ext uri="{FF2B5EF4-FFF2-40B4-BE49-F238E27FC236}">
                <a16:creationId xmlns:a16="http://schemas.microsoft.com/office/drawing/2014/main" id="{D8061267-2092-234C-8CD4-FF9644C5AC46}"/>
              </a:ext>
            </a:extLst>
          </p:cNvPr>
          <p:cNvSpPr>
            <a:spLocks noGrp="1"/>
          </p:cNvSpPr>
          <p:nvPr>
            <p:ph type="body" sz="quarter" idx="15"/>
          </p:nvPr>
        </p:nvSpPr>
        <p:spPr/>
        <p:txBody>
          <a:bodyPr/>
          <a:lstStyle/>
          <a:p>
            <a:r>
              <a:rPr lang="en-DE"/>
              <a:t>Klammerambiguitäten</a:t>
            </a:r>
          </a:p>
        </p:txBody>
      </p:sp>
    </p:spTree>
    <p:extLst>
      <p:ext uri="{BB962C8B-B14F-4D97-AF65-F5344CB8AC3E}">
        <p14:creationId xmlns:p14="http://schemas.microsoft.com/office/powerpoint/2010/main" val="226356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0D67-7B28-6347-B5AB-2D4CB8E20000}"/>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95EC4E09-1E8D-E44B-B103-7FAC2C23E7B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0F345B9-0213-274E-85E2-E0A4C8D24AC6}"/>
              </a:ext>
            </a:extLst>
          </p:cNvPr>
          <p:cNvSpPr>
            <a:spLocks noGrp="1"/>
          </p:cNvSpPr>
          <p:nvPr>
            <p:ph type="sldNum" sz="quarter" idx="12"/>
          </p:nvPr>
        </p:nvSpPr>
        <p:spPr/>
        <p:txBody>
          <a:bodyPr/>
          <a:lstStyle/>
          <a:p>
            <a:fld id="{9D195BCC-3514-4B1B-9C18-24F3D67EC549}" type="slidenum">
              <a:rPr lang="de-DE" smtClean="0"/>
              <a:t>2</a:t>
            </a:fld>
            <a:endParaRPr lang="de-DE"/>
          </a:p>
        </p:txBody>
      </p:sp>
      <p:sp>
        <p:nvSpPr>
          <p:cNvPr id="5" name="Text Placeholder 4">
            <a:extLst>
              <a:ext uri="{FF2B5EF4-FFF2-40B4-BE49-F238E27FC236}">
                <a16:creationId xmlns:a16="http://schemas.microsoft.com/office/drawing/2014/main" id="{A73E4A3A-E308-B54A-A9EE-3A761349EDFE}"/>
              </a:ext>
            </a:extLst>
          </p:cNvPr>
          <p:cNvSpPr>
            <a:spLocks noGrp="1"/>
          </p:cNvSpPr>
          <p:nvPr>
            <p:ph type="body" sz="quarter" idx="14"/>
          </p:nvPr>
        </p:nvSpPr>
        <p:spPr>
          <a:xfrm>
            <a:off x="521550" y="1206773"/>
            <a:ext cx="8101012" cy="3311525"/>
          </a:xfrm>
        </p:spPr>
        <p:txBody>
          <a:bodyPr/>
          <a:lstStyle/>
          <a:p>
            <a:r>
              <a:rPr lang="en-DE"/>
              <a:t>Ambiguität als Herausforderung (und Chance) für die linguistische Semantik</a:t>
            </a:r>
          </a:p>
          <a:p>
            <a:endParaRPr lang="en-DE"/>
          </a:p>
          <a:p>
            <a:r>
              <a:rPr lang="en-DE"/>
              <a:t>Lexikalische und strukturelle Ambiguität</a:t>
            </a:r>
          </a:p>
          <a:p>
            <a:endParaRPr lang="en-DE"/>
          </a:p>
          <a:p>
            <a:r>
              <a:rPr lang="en-DE"/>
              <a:t>Vom Wort über die Phrase zum Satz: Das Kompositionalitätsprinzip und seine Grenzen</a:t>
            </a:r>
          </a:p>
          <a:p>
            <a:endParaRPr lang="en-DE"/>
          </a:p>
          <a:p>
            <a:endParaRPr lang="en-DE"/>
          </a:p>
        </p:txBody>
      </p:sp>
    </p:spTree>
    <p:extLst>
      <p:ext uri="{BB962C8B-B14F-4D97-AF65-F5344CB8AC3E}">
        <p14:creationId xmlns:p14="http://schemas.microsoft.com/office/powerpoint/2010/main" val="59767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DFC4-30AC-D74F-8CE4-ABE5B4358B96}"/>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78E44BBC-84D8-BF43-B08F-FC63F651C862}"/>
              </a:ext>
            </a:extLst>
          </p:cNvPr>
          <p:cNvSpPr>
            <a:spLocks noGrp="1"/>
          </p:cNvSpPr>
          <p:nvPr>
            <p:ph type="ftr" sz="quarter" idx="11"/>
          </p:nvPr>
        </p:nvSpPr>
        <p:spPr/>
        <p:txBody>
          <a:bodyPr/>
          <a:lstStyle/>
          <a:p>
            <a:r>
              <a:rPr lang="de-DE"/>
              <a:t>https://www.funk.net/, abgerufen am 14.09.2021</a:t>
            </a:r>
          </a:p>
        </p:txBody>
      </p:sp>
      <p:sp>
        <p:nvSpPr>
          <p:cNvPr id="4" name="Slide Number Placeholder 3">
            <a:extLst>
              <a:ext uri="{FF2B5EF4-FFF2-40B4-BE49-F238E27FC236}">
                <a16:creationId xmlns:a16="http://schemas.microsoft.com/office/drawing/2014/main" id="{59AD0F7E-27D4-1942-B491-EC0AD13DDC2D}"/>
              </a:ext>
            </a:extLst>
          </p:cNvPr>
          <p:cNvSpPr>
            <a:spLocks noGrp="1"/>
          </p:cNvSpPr>
          <p:nvPr>
            <p:ph type="sldNum" sz="quarter" idx="12"/>
          </p:nvPr>
        </p:nvSpPr>
        <p:spPr/>
        <p:txBody>
          <a:bodyPr/>
          <a:lstStyle/>
          <a:p>
            <a:fld id="{9D195BCC-3514-4B1B-9C18-24F3D67EC549}" type="slidenum">
              <a:rPr lang="de-DE" smtClean="0"/>
              <a:t>20</a:t>
            </a:fld>
            <a:endParaRPr lang="de-DE"/>
          </a:p>
        </p:txBody>
      </p:sp>
      <p:sp>
        <p:nvSpPr>
          <p:cNvPr id="5" name="Text Placeholder 4">
            <a:extLst>
              <a:ext uri="{FF2B5EF4-FFF2-40B4-BE49-F238E27FC236}">
                <a16:creationId xmlns:a16="http://schemas.microsoft.com/office/drawing/2014/main" id="{6C7A5445-543C-A941-8554-E644C64B65B3}"/>
              </a:ext>
            </a:extLst>
          </p:cNvPr>
          <p:cNvSpPr>
            <a:spLocks noGrp="1"/>
          </p:cNvSpPr>
          <p:nvPr>
            <p:ph type="body" sz="quarter" idx="14"/>
          </p:nvPr>
        </p:nvSpPr>
        <p:spPr>
          <a:xfrm>
            <a:off x="-521438" y="1545752"/>
            <a:ext cx="10133998" cy="3311525"/>
          </a:xfrm>
        </p:spPr>
        <p:txBody>
          <a:bodyPr/>
          <a:lstStyle/>
          <a:p>
            <a:endParaRPr lang="en-DE"/>
          </a:p>
        </p:txBody>
      </p:sp>
      <p:sp>
        <p:nvSpPr>
          <p:cNvPr id="6" name="Text Placeholder 5">
            <a:extLst>
              <a:ext uri="{FF2B5EF4-FFF2-40B4-BE49-F238E27FC236}">
                <a16:creationId xmlns:a16="http://schemas.microsoft.com/office/drawing/2014/main" id="{50B9E90B-20E2-524A-A126-65A36CD12320}"/>
              </a:ext>
            </a:extLst>
          </p:cNvPr>
          <p:cNvSpPr>
            <a:spLocks noGrp="1"/>
          </p:cNvSpPr>
          <p:nvPr>
            <p:ph type="body" sz="quarter" idx="15"/>
          </p:nvPr>
        </p:nvSpPr>
        <p:spPr/>
        <p:txBody>
          <a:bodyPr/>
          <a:lstStyle/>
          <a:p>
            <a:r>
              <a:rPr lang="en-DE"/>
              <a:t>Klammerambiguitäten</a:t>
            </a:r>
          </a:p>
        </p:txBody>
      </p:sp>
      <p:pic>
        <p:nvPicPr>
          <p:cNvPr id="7" name="Picture 6">
            <a:extLst>
              <a:ext uri="{FF2B5EF4-FFF2-40B4-BE49-F238E27FC236}">
                <a16:creationId xmlns:a16="http://schemas.microsoft.com/office/drawing/2014/main" id="{172E0691-977C-554C-A36B-D6E6EFBC475F}"/>
              </a:ext>
            </a:extLst>
          </p:cNvPr>
          <p:cNvPicPr>
            <a:picLocks noChangeAspect="1"/>
          </p:cNvPicPr>
          <p:nvPr/>
        </p:nvPicPr>
        <p:blipFill>
          <a:blip r:embed="rId3">
            <a:alphaModFix amt="91000"/>
          </a:blip>
          <a:stretch>
            <a:fillRect/>
          </a:stretch>
        </p:blipFill>
        <p:spPr>
          <a:xfrm>
            <a:off x="0" y="1575143"/>
            <a:ext cx="9144000" cy="2655966"/>
          </a:xfrm>
          <a:prstGeom prst="rect">
            <a:avLst/>
          </a:prstGeom>
        </p:spPr>
      </p:pic>
      <p:sp>
        <p:nvSpPr>
          <p:cNvPr id="8" name="Rectangle 7">
            <a:extLst>
              <a:ext uri="{FF2B5EF4-FFF2-40B4-BE49-F238E27FC236}">
                <a16:creationId xmlns:a16="http://schemas.microsoft.com/office/drawing/2014/main" id="{0194C2E1-941B-6E4C-858F-64D71DA512EE}"/>
              </a:ext>
            </a:extLst>
          </p:cNvPr>
          <p:cNvSpPr/>
          <p:nvPr/>
        </p:nvSpPr>
        <p:spPr>
          <a:xfrm>
            <a:off x="-324544" y="1575143"/>
            <a:ext cx="9468544" cy="2655966"/>
          </a:xfrm>
          <a:prstGeom prst="rect">
            <a:avLst/>
          </a:prstGeom>
          <a:gradFill>
            <a:gsLst>
              <a:gs pos="0">
                <a:srgbClr val="F4FFFD">
                  <a:alpha val="0"/>
                </a:srgbClr>
              </a:gs>
              <a:gs pos="77000">
                <a:schemeClr val="bg1">
                  <a:lumMod val="89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412210BB-D8CF-CC4F-AEAC-31A5A392789B}"/>
              </a:ext>
            </a:extLst>
          </p:cNvPr>
          <p:cNvSpPr txBox="1"/>
          <p:nvPr/>
        </p:nvSpPr>
        <p:spPr>
          <a:xfrm>
            <a:off x="2123728" y="3943077"/>
            <a:ext cx="5472608" cy="707886"/>
          </a:xfrm>
          <a:prstGeom prst="rect">
            <a:avLst/>
          </a:prstGeom>
          <a:noFill/>
        </p:spPr>
        <p:txBody>
          <a:bodyPr wrap="square" rtlCol="0">
            <a:spAutoFit/>
          </a:bodyPr>
          <a:lstStyle/>
          <a:p>
            <a:pPr algn="l"/>
            <a:r>
              <a:rPr lang="en-DE" sz="2000" dirty="0" err="1"/>
              <a:t>[[</a:t>
            </a:r>
            <a:r>
              <a:rPr lang="en-DE" sz="2000" dirty="0" err="1">
                <a:solidFill>
                  <a:srgbClr val="0070C0"/>
                </a:solidFill>
              </a:rPr>
              <a:t>Leben mit Behinderung</a:t>
            </a:r>
            <a:r>
              <a:rPr lang="en-DE" sz="2000" dirty="0" err="1"/>
              <a:t>] und </a:t>
            </a:r>
            <a:r>
              <a:rPr lang="en-DE" sz="2000" dirty="0" err="1">
                <a:solidFill>
                  <a:srgbClr val="00B050"/>
                </a:solidFill>
              </a:rPr>
              <a:t>Inklusion</a:t>
            </a:r>
            <a:r>
              <a:rPr lang="en-DE" sz="2000" dirty="0" err="1"/>
              <a:t>]</a:t>
            </a:r>
          </a:p>
          <a:p>
            <a:pPr algn="l"/>
            <a:r>
              <a:rPr lang="en-DE" sz="2000" dirty="0" err="1"/>
              <a:t>[</a:t>
            </a:r>
            <a:r>
              <a:rPr lang="en-DE" sz="2000" dirty="0" err="1">
                <a:solidFill>
                  <a:srgbClr val="0070C0"/>
                </a:solidFill>
              </a:rPr>
              <a:t>Leben</a:t>
            </a:r>
            <a:r>
              <a:rPr lang="en-DE" sz="2000" dirty="0" err="1"/>
              <a:t> mit [Behinderung und Inklusion]]</a:t>
            </a:r>
          </a:p>
        </p:txBody>
      </p:sp>
    </p:spTree>
    <p:extLst>
      <p:ext uri="{BB962C8B-B14F-4D97-AF65-F5344CB8AC3E}">
        <p14:creationId xmlns:p14="http://schemas.microsoft.com/office/powerpoint/2010/main" val="2936808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C3FED-0FEC-964D-A253-75583F142581}"/>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A7D532F5-D16C-0F4F-A8D0-B7E28F2F5947}"/>
              </a:ext>
            </a:extLst>
          </p:cNvPr>
          <p:cNvSpPr>
            <a:spLocks noGrp="1"/>
          </p:cNvSpPr>
          <p:nvPr>
            <p:ph type="ftr" sz="quarter" idx="11"/>
          </p:nvPr>
        </p:nvSpPr>
        <p:spPr/>
        <p:txBody>
          <a:bodyPr/>
          <a:lstStyle/>
          <a:p>
            <a:r>
              <a:rPr lang="de-DE"/>
              <a:t>https://taz.de/Petition-der-Woche/!5801082/ - Grafiken erstellt mit https://yohasebe.com/rsyntaxtree/</a:t>
            </a:r>
          </a:p>
        </p:txBody>
      </p:sp>
      <p:sp>
        <p:nvSpPr>
          <p:cNvPr id="4" name="Slide Number Placeholder 3">
            <a:extLst>
              <a:ext uri="{FF2B5EF4-FFF2-40B4-BE49-F238E27FC236}">
                <a16:creationId xmlns:a16="http://schemas.microsoft.com/office/drawing/2014/main" id="{44C70A92-3CB2-8846-8302-552CDE05580D}"/>
              </a:ext>
            </a:extLst>
          </p:cNvPr>
          <p:cNvSpPr>
            <a:spLocks noGrp="1"/>
          </p:cNvSpPr>
          <p:nvPr>
            <p:ph type="sldNum" sz="quarter" idx="12"/>
          </p:nvPr>
        </p:nvSpPr>
        <p:spPr/>
        <p:txBody>
          <a:bodyPr/>
          <a:lstStyle/>
          <a:p>
            <a:fld id="{9D195BCC-3514-4B1B-9C18-24F3D67EC549}" type="slidenum">
              <a:rPr lang="de-DE" smtClean="0"/>
              <a:t>21</a:t>
            </a:fld>
            <a:endParaRPr lang="de-DE"/>
          </a:p>
        </p:txBody>
      </p:sp>
      <p:sp>
        <p:nvSpPr>
          <p:cNvPr id="6" name="Text Placeholder 5">
            <a:extLst>
              <a:ext uri="{FF2B5EF4-FFF2-40B4-BE49-F238E27FC236}">
                <a16:creationId xmlns:a16="http://schemas.microsoft.com/office/drawing/2014/main" id="{CC13ADD7-BAEA-B84F-8A0C-40C4BE9F32C5}"/>
              </a:ext>
            </a:extLst>
          </p:cNvPr>
          <p:cNvSpPr>
            <a:spLocks noGrp="1"/>
          </p:cNvSpPr>
          <p:nvPr>
            <p:ph type="body" sz="quarter" idx="15"/>
          </p:nvPr>
        </p:nvSpPr>
        <p:spPr/>
        <p:txBody>
          <a:bodyPr/>
          <a:lstStyle/>
          <a:p>
            <a:r>
              <a:rPr lang="en-DE"/>
              <a:t>Klammerambiguität</a:t>
            </a:r>
          </a:p>
        </p:txBody>
      </p:sp>
      <p:pic>
        <p:nvPicPr>
          <p:cNvPr id="7" name="Picture 6">
            <a:extLst>
              <a:ext uri="{FF2B5EF4-FFF2-40B4-BE49-F238E27FC236}">
                <a16:creationId xmlns:a16="http://schemas.microsoft.com/office/drawing/2014/main" id="{B3056D2D-914E-4C47-B03A-1FC3B1183927}"/>
              </a:ext>
            </a:extLst>
          </p:cNvPr>
          <p:cNvPicPr>
            <a:picLocks noChangeAspect="1"/>
          </p:cNvPicPr>
          <p:nvPr/>
        </p:nvPicPr>
        <p:blipFill>
          <a:blip r:embed="rId2"/>
          <a:stretch>
            <a:fillRect/>
          </a:stretch>
        </p:blipFill>
        <p:spPr>
          <a:xfrm>
            <a:off x="372902" y="1412634"/>
            <a:ext cx="7129704" cy="1233482"/>
          </a:xfrm>
          <a:prstGeom prst="rect">
            <a:avLst/>
          </a:prstGeom>
        </p:spPr>
      </p:pic>
      <p:pic>
        <p:nvPicPr>
          <p:cNvPr id="19" name="Graphic 18" descr="Syntaxbaum des Satzes &quot;Die Stadt Rostock zwingt ungewollt Schwangere zur Reise&quot;, wobei &quot;ungewollt&quot; als adjektivisches Attribut zu &quot;Schwangere&quot; fungiert">
            <a:extLst>
              <a:ext uri="{FF2B5EF4-FFF2-40B4-BE49-F238E27FC236}">
                <a16:creationId xmlns:a16="http://schemas.microsoft.com/office/drawing/2014/main" id="{165A05B8-A8CB-FB4A-8588-1F025009DD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4022" y="2562076"/>
            <a:ext cx="3208485" cy="2454685"/>
          </a:xfrm>
          <a:prstGeom prst="rect">
            <a:avLst/>
          </a:prstGeom>
        </p:spPr>
      </p:pic>
      <p:pic>
        <p:nvPicPr>
          <p:cNvPr id="21" name="Graphic 20" descr="Syntaxbaum des Satzes &quot;Die Stadt Rostock zwingt ungewollt Schwangere zur Reise&quot;, wobei &quot;ungewollt&quot; als Adverb fungiert">
            <a:extLst>
              <a:ext uri="{FF2B5EF4-FFF2-40B4-BE49-F238E27FC236}">
                <a16:creationId xmlns:a16="http://schemas.microsoft.com/office/drawing/2014/main" id="{47C9189C-B889-7E49-9ADE-38742C78F4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225" y="2590954"/>
            <a:ext cx="3522340" cy="2227986"/>
          </a:xfrm>
          <a:prstGeom prst="rect">
            <a:avLst/>
          </a:prstGeom>
        </p:spPr>
      </p:pic>
      <p:sp>
        <p:nvSpPr>
          <p:cNvPr id="22" name="Oval 21">
            <a:extLst>
              <a:ext uri="{FF2B5EF4-FFF2-40B4-BE49-F238E27FC236}">
                <a16:creationId xmlns:a16="http://schemas.microsoft.com/office/drawing/2014/main" id="{827DB020-5232-BD49-ACF4-01C65A22CAC9}"/>
              </a:ext>
            </a:extLst>
          </p:cNvPr>
          <p:cNvSpPr/>
          <p:nvPr/>
        </p:nvSpPr>
        <p:spPr>
          <a:xfrm>
            <a:off x="6588224" y="3789418"/>
            <a:ext cx="1440160" cy="126050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ED9DFDDE-3B61-FC48-9183-DC006FAB58DD}"/>
              </a:ext>
            </a:extLst>
          </p:cNvPr>
          <p:cNvSpPr/>
          <p:nvPr/>
        </p:nvSpPr>
        <p:spPr>
          <a:xfrm>
            <a:off x="2051720" y="3978719"/>
            <a:ext cx="648072" cy="99686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7E97C253-903B-5743-8EA1-29D4AEED2AF8}"/>
              </a:ext>
            </a:extLst>
          </p:cNvPr>
          <p:cNvSpPr/>
          <p:nvPr/>
        </p:nvSpPr>
        <p:spPr>
          <a:xfrm>
            <a:off x="2123729" y="2115835"/>
            <a:ext cx="720080" cy="243066"/>
          </a:xfrm>
          <a:prstGeom prst="rect">
            <a:avLst/>
          </a:prstGeom>
          <a:solidFill>
            <a:srgbClr val="FFFF00">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91521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strips(downLeft)">
                                      <p:cBhvr>
                                        <p:cTn id="12" dur="500"/>
                                        <p:tgtEl>
                                          <p:spTgt spid="21"/>
                                        </p:tgtEl>
                                      </p:cBhvr>
                                    </p:animEffect>
                                  </p:childTnLst>
                                </p:cTn>
                              </p:par>
                              <p:par>
                                <p:cTn id="13" presetID="18" presetClass="entr" presetSubtype="12"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strips(down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down)">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718E-B9E1-834F-9A8B-AB213F922DD3}"/>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8D8EE4DB-007B-A144-BAB6-2EFBB6EE81B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BA09C63-7EC9-B34E-A927-1B29B744B7A2}"/>
              </a:ext>
            </a:extLst>
          </p:cNvPr>
          <p:cNvSpPr>
            <a:spLocks noGrp="1"/>
          </p:cNvSpPr>
          <p:nvPr>
            <p:ph type="sldNum" sz="quarter" idx="12"/>
          </p:nvPr>
        </p:nvSpPr>
        <p:spPr/>
        <p:txBody>
          <a:bodyPr/>
          <a:lstStyle/>
          <a:p>
            <a:fld id="{9D195BCC-3514-4B1B-9C18-24F3D67EC549}" type="slidenum">
              <a:rPr lang="de-DE" smtClean="0"/>
              <a:t>22</a:t>
            </a:fld>
            <a:endParaRPr lang="de-DE"/>
          </a:p>
        </p:txBody>
      </p:sp>
      <p:sp>
        <p:nvSpPr>
          <p:cNvPr id="5" name="Text Placeholder 4">
            <a:extLst>
              <a:ext uri="{FF2B5EF4-FFF2-40B4-BE49-F238E27FC236}">
                <a16:creationId xmlns:a16="http://schemas.microsoft.com/office/drawing/2014/main" id="{6CFE7C55-9B48-404D-B672-28495275465A}"/>
              </a:ext>
            </a:extLst>
          </p:cNvPr>
          <p:cNvSpPr>
            <a:spLocks noGrp="1"/>
          </p:cNvSpPr>
          <p:nvPr>
            <p:ph type="body" sz="quarter" idx="14"/>
          </p:nvPr>
        </p:nvSpPr>
        <p:spPr>
          <a:xfrm>
            <a:off x="521550" y="2934965"/>
            <a:ext cx="8101012" cy="1687799"/>
          </a:xfrm>
        </p:spPr>
        <p:txBody>
          <a:bodyPr/>
          <a:lstStyle/>
          <a:p>
            <a:r>
              <a:rPr lang="en-DE"/>
              <a:t>[So </a:t>
            </a:r>
            <a:r>
              <a:rPr lang="en-DE">
                <a:solidFill>
                  <a:srgbClr val="00B050"/>
                </a:solidFill>
              </a:rPr>
              <a:t>planen</a:t>
            </a:r>
            <a:r>
              <a:rPr lang="en-DE"/>
              <a:t> Sie Ihren Ruhestand [</a:t>
            </a:r>
            <a:r>
              <a:rPr lang="en-DE">
                <a:solidFill>
                  <a:srgbClr val="7030A0"/>
                </a:solidFill>
              </a:rPr>
              <a:t>im Ausland</a:t>
            </a:r>
            <a:r>
              <a:rPr lang="en-DE"/>
              <a:t>]]</a:t>
            </a:r>
          </a:p>
          <a:p>
            <a:pPr marL="0" indent="0">
              <a:buNone/>
            </a:pPr>
            <a:r>
              <a:rPr lang="en-DE" i="1"/>
              <a:t>im Ausland </a:t>
            </a:r>
            <a:r>
              <a:rPr lang="en-DE"/>
              <a:t>als adverbiale Bestimmung zu </a:t>
            </a:r>
            <a:r>
              <a:rPr lang="en-DE" i="1"/>
              <a:t>planen</a:t>
            </a:r>
          </a:p>
          <a:p>
            <a:endParaRPr lang="en-DE"/>
          </a:p>
          <a:p>
            <a:r>
              <a:rPr lang="en-DE"/>
              <a:t>[So planen Sie [</a:t>
            </a:r>
            <a:r>
              <a:rPr lang="en-DE">
                <a:solidFill>
                  <a:srgbClr val="0070C0"/>
                </a:solidFill>
              </a:rPr>
              <a:t>Ihren Ruhestand </a:t>
            </a:r>
            <a:r>
              <a:rPr lang="en-DE">
                <a:solidFill>
                  <a:srgbClr val="7030A0"/>
                </a:solidFill>
              </a:rPr>
              <a:t>im Ausland</a:t>
            </a:r>
            <a:r>
              <a:rPr lang="en-DE"/>
              <a:t>]]</a:t>
            </a:r>
          </a:p>
          <a:p>
            <a:pPr marL="0" indent="0">
              <a:buNone/>
            </a:pPr>
            <a:r>
              <a:rPr lang="en-DE" i="1"/>
              <a:t>im Ausland </a:t>
            </a:r>
            <a:r>
              <a:rPr lang="en-DE"/>
              <a:t>als Attribut zu </a:t>
            </a:r>
            <a:r>
              <a:rPr lang="en-DE" i="1"/>
              <a:t>Ruhestand</a:t>
            </a:r>
          </a:p>
        </p:txBody>
      </p:sp>
      <p:sp>
        <p:nvSpPr>
          <p:cNvPr id="6" name="Text Placeholder 5">
            <a:extLst>
              <a:ext uri="{FF2B5EF4-FFF2-40B4-BE49-F238E27FC236}">
                <a16:creationId xmlns:a16="http://schemas.microsoft.com/office/drawing/2014/main" id="{F7DFE6F5-85A4-F541-9629-3FB2302C8201}"/>
              </a:ext>
            </a:extLst>
          </p:cNvPr>
          <p:cNvSpPr>
            <a:spLocks noGrp="1"/>
          </p:cNvSpPr>
          <p:nvPr>
            <p:ph type="body" sz="quarter" idx="15"/>
          </p:nvPr>
        </p:nvSpPr>
        <p:spPr/>
        <p:txBody>
          <a:bodyPr/>
          <a:lstStyle/>
          <a:p>
            <a:endParaRPr lang="en-DE"/>
          </a:p>
        </p:txBody>
      </p:sp>
      <p:pic>
        <p:nvPicPr>
          <p:cNvPr id="7" name="Picture 6" descr="Schlagzeile: &quot;So planen Sie Ihren Ruhestand im Ausland&quot;">
            <a:extLst>
              <a:ext uri="{FF2B5EF4-FFF2-40B4-BE49-F238E27FC236}">
                <a16:creationId xmlns:a16="http://schemas.microsoft.com/office/drawing/2014/main" id="{15130E27-1620-6D43-BD44-3DCD71FD22C7}"/>
              </a:ext>
            </a:extLst>
          </p:cNvPr>
          <p:cNvPicPr>
            <a:picLocks noChangeAspect="1"/>
          </p:cNvPicPr>
          <p:nvPr/>
        </p:nvPicPr>
        <p:blipFill>
          <a:blip r:embed="rId3"/>
          <a:stretch>
            <a:fillRect/>
          </a:stretch>
        </p:blipFill>
        <p:spPr>
          <a:xfrm>
            <a:off x="487260" y="1062757"/>
            <a:ext cx="5308876" cy="1638542"/>
          </a:xfrm>
          <a:prstGeom prst="rect">
            <a:avLst/>
          </a:prstGeom>
        </p:spPr>
      </p:pic>
      <p:pic>
        <p:nvPicPr>
          <p:cNvPr id="8" name="Picture 7" descr="Schlagzeile: &quot;Man saves his dog from a mountain lion in his underwear&quot;">
            <a:extLst>
              <a:ext uri="{FF2B5EF4-FFF2-40B4-BE49-F238E27FC236}">
                <a16:creationId xmlns:a16="http://schemas.microsoft.com/office/drawing/2014/main" id="{CA389F37-DD1B-884C-B213-725B27095435}"/>
              </a:ext>
            </a:extLst>
          </p:cNvPr>
          <p:cNvPicPr>
            <a:picLocks noChangeAspect="1"/>
          </p:cNvPicPr>
          <p:nvPr/>
        </p:nvPicPr>
        <p:blipFill>
          <a:blip r:embed="rId4"/>
          <a:stretch>
            <a:fillRect/>
          </a:stretch>
        </p:blipFill>
        <p:spPr>
          <a:xfrm>
            <a:off x="5013545" y="37612"/>
            <a:ext cx="4063608" cy="2753337"/>
          </a:xfrm>
          <a:prstGeom prst="rect">
            <a:avLst/>
          </a:prstGeom>
        </p:spPr>
      </p:pic>
    </p:spTree>
    <p:extLst>
      <p:ext uri="{BB962C8B-B14F-4D97-AF65-F5344CB8AC3E}">
        <p14:creationId xmlns:p14="http://schemas.microsoft.com/office/powerpoint/2010/main" val="257177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44B4A-B668-C34F-A3A3-69FA87591AFD}"/>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557F759A-6737-9240-8E31-7FE6BA0D4BDB}"/>
              </a:ext>
            </a:extLst>
          </p:cNvPr>
          <p:cNvSpPr>
            <a:spLocks noGrp="1"/>
          </p:cNvSpPr>
          <p:nvPr>
            <p:ph type="ftr" sz="quarter" idx="11"/>
          </p:nvPr>
        </p:nvSpPr>
        <p:spPr/>
        <p:txBody>
          <a:bodyPr/>
          <a:lstStyle/>
          <a:p>
            <a:r>
              <a:rPr lang="de-DE"/>
              <a:t>https://www.zeit.de/politik/deutschland/2021-10/tag-der-deutschen-einheit-festakt-halle-gottesdienst-angela-merkel-rede</a:t>
            </a:r>
          </a:p>
        </p:txBody>
      </p:sp>
      <p:sp>
        <p:nvSpPr>
          <p:cNvPr id="4" name="Slide Number Placeholder 3">
            <a:extLst>
              <a:ext uri="{FF2B5EF4-FFF2-40B4-BE49-F238E27FC236}">
                <a16:creationId xmlns:a16="http://schemas.microsoft.com/office/drawing/2014/main" id="{703B3800-F972-E745-8A5D-6C91482EDCA8}"/>
              </a:ext>
            </a:extLst>
          </p:cNvPr>
          <p:cNvSpPr>
            <a:spLocks noGrp="1"/>
          </p:cNvSpPr>
          <p:nvPr>
            <p:ph type="sldNum" sz="quarter" idx="12"/>
          </p:nvPr>
        </p:nvSpPr>
        <p:spPr/>
        <p:txBody>
          <a:bodyPr/>
          <a:lstStyle/>
          <a:p>
            <a:fld id="{9D195BCC-3514-4B1B-9C18-24F3D67EC549}" type="slidenum">
              <a:rPr lang="de-DE" smtClean="0"/>
              <a:t>23</a:t>
            </a:fld>
            <a:endParaRPr lang="de-DE"/>
          </a:p>
        </p:txBody>
      </p:sp>
      <p:sp>
        <p:nvSpPr>
          <p:cNvPr id="5" name="Text Placeholder 4">
            <a:extLst>
              <a:ext uri="{FF2B5EF4-FFF2-40B4-BE49-F238E27FC236}">
                <a16:creationId xmlns:a16="http://schemas.microsoft.com/office/drawing/2014/main" id="{93CE6E9A-6F19-E745-BD81-5B9A1FC1DB48}"/>
              </a:ext>
            </a:extLst>
          </p:cNvPr>
          <p:cNvSpPr>
            <a:spLocks noGrp="1"/>
          </p:cNvSpPr>
          <p:nvPr>
            <p:ph type="body" sz="quarter" idx="14"/>
          </p:nvPr>
        </p:nvSpPr>
        <p:spPr>
          <a:xfrm>
            <a:off x="521550" y="4011362"/>
            <a:ext cx="8101012" cy="795811"/>
          </a:xfrm>
        </p:spPr>
        <p:txBody>
          <a:bodyPr/>
          <a:lstStyle/>
          <a:p>
            <a:pPr marL="0" indent="0">
              <a:buNone/>
            </a:pPr>
            <a:r>
              <a:rPr lang="en-DE"/>
              <a:t>[Festakt statt [großer Feier in Halle]]</a:t>
            </a:r>
          </a:p>
          <a:p>
            <a:pPr marL="0" indent="0">
              <a:buNone/>
            </a:pPr>
            <a:r>
              <a:rPr lang="en-DE"/>
              <a:t>[[Festakt statt großer Feier] in Halle]</a:t>
            </a:r>
          </a:p>
        </p:txBody>
      </p:sp>
      <p:sp>
        <p:nvSpPr>
          <p:cNvPr id="6" name="Text Placeholder 5">
            <a:extLst>
              <a:ext uri="{FF2B5EF4-FFF2-40B4-BE49-F238E27FC236}">
                <a16:creationId xmlns:a16="http://schemas.microsoft.com/office/drawing/2014/main" id="{0B29CD1D-1105-554B-A475-448836BC2BA3}"/>
              </a:ext>
            </a:extLst>
          </p:cNvPr>
          <p:cNvSpPr>
            <a:spLocks noGrp="1"/>
          </p:cNvSpPr>
          <p:nvPr>
            <p:ph type="body" sz="quarter" idx="15"/>
          </p:nvPr>
        </p:nvSpPr>
        <p:spPr/>
        <p:txBody>
          <a:bodyPr/>
          <a:lstStyle/>
          <a:p>
            <a:r>
              <a:rPr lang="en-DE"/>
              <a:t>Klammerambiguität</a:t>
            </a:r>
          </a:p>
        </p:txBody>
      </p:sp>
      <p:pic>
        <p:nvPicPr>
          <p:cNvPr id="7" name="Picture 6">
            <a:extLst>
              <a:ext uri="{FF2B5EF4-FFF2-40B4-BE49-F238E27FC236}">
                <a16:creationId xmlns:a16="http://schemas.microsoft.com/office/drawing/2014/main" id="{4CFAAE85-485D-DF4F-8A6E-B7D4F5ACC225}"/>
              </a:ext>
            </a:extLst>
          </p:cNvPr>
          <p:cNvPicPr>
            <a:picLocks noChangeAspect="1"/>
          </p:cNvPicPr>
          <p:nvPr/>
        </p:nvPicPr>
        <p:blipFill rotWithShape="1">
          <a:blip r:embed="rId3"/>
          <a:srcRect t="21202"/>
          <a:stretch/>
        </p:blipFill>
        <p:spPr>
          <a:xfrm>
            <a:off x="0" y="1525767"/>
            <a:ext cx="9144000" cy="2345302"/>
          </a:xfrm>
          <a:prstGeom prst="rect">
            <a:avLst/>
          </a:prstGeom>
        </p:spPr>
      </p:pic>
    </p:spTree>
    <p:extLst>
      <p:ext uri="{BB962C8B-B14F-4D97-AF65-F5344CB8AC3E}">
        <p14:creationId xmlns:p14="http://schemas.microsoft.com/office/powerpoint/2010/main" val="2726595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2D0A-5182-F74C-933E-86BC4638466F}"/>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0034DB85-C943-4842-AF1E-469D90CD1099}"/>
              </a:ext>
            </a:extLst>
          </p:cNvPr>
          <p:cNvSpPr>
            <a:spLocks noGrp="1"/>
          </p:cNvSpPr>
          <p:nvPr>
            <p:ph type="ftr" sz="quarter" idx="11"/>
          </p:nvPr>
        </p:nvSpPr>
        <p:spPr/>
        <p:txBody>
          <a:bodyPr/>
          <a:lstStyle/>
          <a:p>
            <a:r>
              <a:rPr lang="de-DE"/>
              <a:t>(Imo 2016: 158f.)</a:t>
            </a:r>
          </a:p>
        </p:txBody>
      </p:sp>
      <p:sp>
        <p:nvSpPr>
          <p:cNvPr id="4" name="Slide Number Placeholder 3">
            <a:extLst>
              <a:ext uri="{FF2B5EF4-FFF2-40B4-BE49-F238E27FC236}">
                <a16:creationId xmlns:a16="http://schemas.microsoft.com/office/drawing/2014/main" id="{AD2B74D9-8ED3-3F47-808F-524F3DAD1BFD}"/>
              </a:ext>
            </a:extLst>
          </p:cNvPr>
          <p:cNvSpPr>
            <a:spLocks noGrp="1"/>
          </p:cNvSpPr>
          <p:nvPr>
            <p:ph type="sldNum" sz="quarter" idx="12"/>
          </p:nvPr>
        </p:nvSpPr>
        <p:spPr/>
        <p:txBody>
          <a:bodyPr/>
          <a:lstStyle/>
          <a:p>
            <a:fld id="{9D195BCC-3514-4B1B-9C18-24F3D67EC549}" type="slidenum">
              <a:rPr lang="de-DE" smtClean="0"/>
              <a:t>24</a:t>
            </a:fld>
            <a:endParaRPr lang="de-DE"/>
          </a:p>
        </p:txBody>
      </p:sp>
      <p:sp>
        <p:nvSpPr>
          <p:cNvPr id="5" name="Text Placeholder 4">
            <a:extLst>
              <a:ext uri="{FF2B5EF4-FFF2-40B4-BE49-F238E27FC236}">
                <a16:creationId xmlns:a16="http://schemas.microsoft.com/office/drawing/2014/main" id="{2F8E2C21-A30E-B24A-A4DB-45765F98A40C}"/>
              </a:ext>
            </a:extLst>
          </p:cNvPr>
          <p:cNvSpPr>
            <a:spLocks noGrp="1"/>
          </p:cNvSpPr>
          <p:nvPr>
            <p:ph type="body" sz="quarter" idx="14"/>
          </p:nvPr>
        </p:nvSpPr>
        <p:spPr/>
        <p:txBody>
          <a:bodyPr/>
          <a:lstStyle/>
          <a:p>
            <a:pPr marL="0" indent="0" algn="ctr">
              <a:buNone/>
            </a:pPr>
            <a:r>
              <a:rPr lang="en-DE" i="1"/>
              <a:t>60 Beamte gingen gegen Urlauber mit Bierflaschen vor.</a:t>
            </a:r>
          </a:p>
        </p:txBody>
      </p:sp>
      <p:sp>
        <p:nvSpPr>
          <p:cNvPr id="6" name="Text Placeholder 5">
            <a:extLst>
              <a:ext uri="{FF2B5EF4-FFF2-40B4-BE49-F238E27FC236}">
                <a16:creationId xmlns:a16="http://schemas.microsoft.com/office/drawing/2014/main" id="{EA2E3533-7863-3144-B048-062C19E1835C}"/>
              </a:ext>
            </a:extLst>
          </p:cNvPr>
          <p:cNvSpPr>
            <a:spLocks noGrp="1"/>
          </p:cNvSpPr>
          <p:nvPr>
            <p:ph type="body" sz="quarter" idx="15"/>
          </p:nvPr>
        </p:nvSpPr>
        <p:spPr/>
        <p:txBody>
          <a:bodyPr/>
          <a:lstStyle/>
          <a:p>
            <a:r>
              <a:rPr lang="en-DE"/>
              <a:t>Strukturelle Ambiguität</a:t>
            </a:r>
          </a:p>
        </p:txBody>
      </p:sp>
      <p:sp>
        <p:nvSpPr>
          <p:cNvPr id="9" name="TextBox 8">
            <a:extLst>
              <a:ext uri="{FF2B5EF4-FFF2-40B4-BE49-F238E27FC236}">
                <a16:creationId xmlns:a16="http://schemas.microsoft.com/office/drawing/2014/main" id="{9283D9D1-27A9-CF4B-939D-4D7B29A352AC}"/>
              </a:ext>
            </a:extLst>
          </p:cNvPr>
          <p:cNvSpPr txBox="1"/>
          <p:nvPr/>
        </p:nvSpPr>
        <p:spPr>
          <a:xfrm>
            <a:off x="5137775" y="1188170"/>
            <a:ext cx="4006225" cy="400110"/>
          </a:xfrm>
          <a:prstGeom prst="rect">
            <a:avLst/>
          </a:prstGeom>
          <a:noFill/>
        </p:spPr>
        <p:txBody>
          <a:bodyPr wrap="none" rtlCol="0">
            <a:spAutoFit/>
          </a:bodyPr>
          <a:lstStyle/>
          <a:p>
            <a:pPr algn="l"/>
            <a:r>
              <a:rPr lang="en-DE" sz="2000" dirty="0" err="1">
                <a:solidFill>
                  <a:srgbClr val="FF0000"/>
                </a:solidFill>
                <a:latin typeface="Ink Free" panose="03080402000500000000" pitchFamily="66" charset="0"/>
              </a:rPr>
              <a:t>syntaktische Anschlussambiguität</a:t>
            </a:r>
          </a:p>
        </p:txBody>
      </p:sp>
      <p:pic>
        <p:nvPicPr>
          <p:cNvPr id="11" name="Graphic 10" descr="Syntaxbaum des Satzes &quot;60 Beamte gingen gegen Urlauber mit Bierflaschen vor&quot;, wobei &quot;Urlauber mit Bierflaschen&quot; als Komplement zur Präposition &quot;gegen&quot; fungiert">
            <a:extLst>
              <a:ext uri="{FF2B5EF4-FFF2-40B4-BE49-F238E27FC236}">
                <a16:creationId xmlns:a16="http://schemas.microsoft.com/office/drawing/2014/main" id="{FC0EEDC9-DBBC-EF4F-80AC-AFCA85D7E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832" y="1890322"/>
            <a:ext cx="2997759" cy="3144888"/>
          </a:xfrm>
          <a:prstGeom prst="rect">
            <a:avLst/>
          </a:prstGeom>
        </p:spPr>
      </p:pic>
      <p:pic>
        <p:nvPicPr>
          <p:cNvPr id="13" name="Graphic 12" descr="Syntaxbaum des Satzes &quot;60 Beamte gingen gegen Urlauber mit Bierflaschen vor&quot;, wobei &quot;mit Bierflaschen&quot; eine eigenständige Präpositionalphrase bildet und somit die Art und Weise des Vorgehens näher beschreibt.">
            <a:extLst>
              <a:ext uri="{FF2B5EF4-FFF2-40B4-BE49-F238E27FC236}">
                <a16:creationId xmlns:a16="http://schemas.microsoft.com/office/drawing/2014/main" id="{073B4BCE-38AF-034D-93E0-2E34423B60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5377" y="1890322"/>
            <a:ext cx="3758777" cy="2928618"/>
          </a:xfrm>
          <a:prstGeom prst="rect">
            <a:avLst/>
          </a:prstGeom>
        </p:spPr>
      </p:pic>
    </p:spTree>
    <p:extLst>
      <p:ext uri="{BB962C8B-B14F-4D97-AF65-F5344CB8AC3E}">
        <p14:creationId xmlns:p14="http://schemas.microsoft.com/office/powerpoint/2010/main" val="40771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4435-64B6-8146-8A70-8AC0FC45F025}"/>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89B6B05C-FE26-8841-8C31-E4B8CFDC9BF4}"/>
              </a:ext>
            </a:extLst>
          </p:cNvPr>
          <p:cNvSpPr>
            <a:spLocks noGrp="1"/>
          </p:cNvSpPr>
          <p:nvPr>
            <p:ph type="ftr" sz="quarter" idx="11"/>
          </p:nvPr>
        </p:nvSpPr>
        <p:spPr/>
        <p:txBody>
          <a:bodyPr/>
          <a:lstStyle/>
          <a:p>
            <a:r>
              <a:rPr lang="de-DE"/>
              <a:t>http://josefineklemm.com/material/vib_logo.jpg, https://ih1.redbubble.net/image.421760093.9256/flat,750x1000,075,f.u5.jpg</a:t>
            </a:r>
          </a:p>
        </p:txBody>
      </p:sp>
      <p:sp>
        <p:nvSpPr>
          <p:cNvPr id="4" name="Slide Number Placeholder 3">
            <a:extLst>
              <a:ext uri="{FF2B5EF4-FFF2-40B4-BE49-F238E27FC236}">
                <a16:creationId xmlns:a16="http://schemas.microsoft.com/office/drawing/2014/main" id="{169863ED-4A4F-3D42-894C-489680C7D30E}"/>
              </a:ext>
            </a:extLst>
          </p:cNvPr>
          <p:cNvSpPr>
            <a:spLocks noGrp="1"/>
          </p:cNvSpPr>
          <p:nvPr>
            <p:ph type="sldNum" sz="quarter" idx="12"/>
          </p:nvPr>
        </p:nvSpPr>
        <p:spPr/>
        <p:txBody>
          <a:bodyPr/>
          <a:lstStyle/>
          <a:p>
            <a:fld id="{9D195BCC-3514-4B1B-9C18-24F3D67EC549}" type="slidenum">
              <a:rPr lang="de-DE" smtClean="0"/>
              <a:t>25</a:t>
            </a:fld>
            <a:endParaRPr lang="de-DE"/>
          </a:p>
        </p:txBody>
      </p:sp>
      <p:sp>
        <p:nvSpPr>
          <p:cNvPr id="5" name="Text Placeholder 4">
            <a:extLst>
              <a:ext uri="{FF2B5EF4-FFF2-40B4-BE49-F238E27FC236}">
                <a16:creationId xmlns:a16="http://schemas.microsoft.com/office/drawing/2014/main" id="{139022D6-B641-234A-9D6F-4913980AF3DB}"/>
              </a:ext>
            </a:extLst>
          </p:cNvPr>
          <p:cNvSpPr>
            <a:spLocks noGrp="1"/>
          </p:cNvSpPr>
          <p:nvPr>
            <p:ph type="body" sz="quarter" idx="14"/>
          </p:nvPr>
        </p:nvSpPr>
        <p:spPr>
          <a:xfrm>
            <a:off x="3833918" y="1639664"/>
            <a:ext cx="5130570" cy="3311525"/>
          </a:xfrm>
        </p:spPr>
        <p:txBody>
          <a:bodyPr/>
          <a:lstStyle/>
          <a:p>
            <a:r>
              <a:rPr lang="en-DE"/>
              <a:t>Lesart 1: </a:t>
            </a:r>
          </a:p>
          <a:p>
            <a:endParaRPr lang="en-DE"/>
          </a:p>
          <a:p>
            <a:endParaRPr lang="en-DE"/>
          </a:p>
          <a:p>
            <a:r>
              <a:rPr lang="en-DE"/>
              <a:t>Lesart 2:    </a:t>
            </a:r>
          </a:p>
          <a:p>
            <a:endParaRPr lang="en-DE"/>
          </a:p>
          <a:p>
            <a:endParaRPr lang="en-DE"/>
          </a:p>
        </p:txBody>
      </p:sp>
      <p:sp>
        <p:nvSpPr>
          <p:cNvPr id="6" name="Text Placeholder 5">
            <a:extLst>
              <a:ext uri="{FF2B5EF4-FFF2-40B4-BE49-F238E27FC236}">
                <a16:creationId xmlns:a16="http://schemas.microsoft.com/office/drawing/2014/main" id="{DB89EE47-05EE-CA48-9C04-07BD5FD033D8}"/>
              </a:ext>
            </a:extLst>
          </p:cNvPr>
          <p:cNvSpPr>
            <a:spLocks noGrp="1"/>
          </p:cNvSpPr>
          <p:nvPr>
            <p:ph type="body" sz="quarter" idx="15"/>
          </p:nvPr>
        </p:nvSpPr>
        <p:spPr/>
        <p:txBody>
          <a:bodyPr/>
          <a:lstStyle/>
          <a:p>
            <a:r>
              <a:rPr lang="en-DE"/>
              <a:t>Präpositionalobjekte und adverbiale Bestimmungen</a:t>
            </a:r>
          </a:p>
        </p:txBody>
      </p:sp>
      <p:pic>
        <p:nvPicPr>
          <p:cNvPr id="1026" name="Picture 2">
            <a:extLst>
              <a:ext uri="{FF2B5EF4-FFF2-40B4-BE49-F238E27FC236}">
                <a16:creationId xmlns:a16="http://schemas.microsoft.com/office/drawing/2014/main" id="{58B20AFF-4ADD-2443-9537-BDD1E38C0C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74" b="3670"/>
          <a:stretch/>
        </p:blipFill>
        <p:spPr bwMode="auto">
          <a:xfrm>
            <a:off x="-51700" y="1726350"/>
            <a:ext cx="3615588" cy="29523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 love Berlin&amp;quot; iPad Case &amp;amp; Skin by Teepack | Redbubble">
            <a:extLst>
              <a:ext uri="{FF2B5EF4-FFF2-40B4-BE49-F238E27FC236}">
                <a16:creationId xmlns:a16="http://schemas.microsoft.com/office/drawing/2014/main" id="{5BB0251A-4F5B-BA44-8D95-5263A3592C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433" b="23434"/>
          <a:stretch/>
        </p:blipFill>
        <p:spPr bwMode="auto">
          <a:xfrm>
            <a:off x="5220072" y="1494805"/>
            <a:ext cx="1380182" cy="89941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0B7E68C-1484-174D-ABB5-D79F5D7ABF6E}"/>
              </a:ext>
            </a:extLst>
          </p:cNvPr>
          <p:cNvGrpSpPr/>
          <p:nvPr/>
        </p:nvGrpSpPr>
        <p:grpSpPr>
          <a:xfrm>
            <a:off x="5436096" y="2784655"/>
            <a:ext cx="2710259" cy="1806839"/>
            <a:chOff x="5436096" y="2784655"/>
            <a:chExt cx="2710259" cy="1806839"/>
          </a:xfrm>
        </p:grpSpPr>
        <p:pic>
          <p:nvPicPr>
            <p:cNvPr id="1030" name="Picture 6" descr="Tv Tower, Building, Evening, Cityscape, Berlin, Capital">
              <a:extLst>
                <a:ext uri="{FF2B5EF4-FFF2-40B4-BE49-F238E27FC236}">
                  <a16:creationId xmlns:a16="http://schemas.microsoft.com/office/drawing/2014/main" id="{09DBB2D0-4909-9F41-9EE8-0D72CFBE517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436096" y="2784655"/>
              <a:ext cx="2710259" cy="18068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iss, Love, Couple, Man, Woman, Marriage, Romance">
              <a:extLst>
                <a:ext uri="{FF2B5EF4-FFF2-40B4-BE49-F238E27FC236}">
                  <a16:creationId xmlns:a16="http://schemas.microsoft.com/office/drawing/2014/main" id="{3A5E6F9F-003C-214C-8D73-D61194A64881}"/>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5508104" y="3309327"/>
              <a:ext cx="1616898" cy="12818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562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4435-64B6-8146-8A70-8AC0FC45F025}"/>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89B6B05C-FE26-8841-8C31-E4B8CFDC9BF4}"/>
              </a:ext>
            </a:extLst>
          </p:cNvPr>
          <p:cNvSpPr>
            <a:spLocks noGrp="1"/>
          </p:cNvSpPr>
          <p:nvPr>
            <p:ph type="ftr" sz="quarter" idx="11"/>
          </p:nvPr>
        </p:nvSpPr>
        <p:spPr/>
        <p:txBody>
          <a:bodyPr/>
          <a:lstStyle/>
          <a:p>
            <a:r>
              <a:rPr lang="de-DE"/>
              <a:t>http://josefineklemm.com/material/vib_logo.jpg</a:t>
            </a:r>
          </a:p>
        </p:txBody>
      </p:sp>
      <p:sp>
        <p:nvSpPr>
          <p:cNvPr id="4" name="Slide Number Placeholder 3">
            <a:extLst>
              <a:ext uri="{FF2B5EF4-FFF2-40B4-BE49-F238E27FC236}">
                <a16:creationId xmlns:a16="http://schemas.microsoft.com/office/drawing/2014/main" id="{169863ED-4A4F-3D42-894C-489680C7D30E}"/>
              </a:ext>
            </a:extLst>
          </p:cNvPr>
          <p:cNvSpPr>
            <a:spLocks noGrp="1"/>
          </p:cNvSpPr>
          <p:nvPr>
            <p:ph type="sldNum" sz="quarter" idx="12"/>
          </p:nvPr>
        </p:nvSpPr>
        <p:spPr/>
        <p:txBody>
          <a:bodyPr/>
          <a:lstStyle/>
          <a:p>
            <a:fld id="{9D195BCC-3514-4B1B-9C18-24F3D67EC549}" type="slidenum">
              <a:rPr lang="de-DE" smtClean="0"/>
              <a:t>26</a:t>
            </a:fld>
            <a:endParaRPr lang="de-DE"/>
          </a:p>
        </p:txBody>
      </p:sp>
      <p:sp>
        <p:nvSpPr>
          <p:cNvPr id="5" name="Text Placeholder 4">
            <a:extLst>
              <a:ext uri="{FF2B5EF4-FFF2-40B4-BE49-F238E27FC236}">
                <a16:creationId xmlns:a16="http://schemas.microsoft.com/office/drawing/2014/main" id="{139022D6-B641-234A-9D6F-4913980AF3DB}"/>
              </a:ext>
            </a:extLst>
          </p:cNvPr>
          <p:cNvSpPr>
            <a:spLocks noGrp="1"/>
          </p:cNvSpPr>
          <p:nvPr>
            <p:ph type="body" sz="quarter" idx="14"/>
          </p:nvPr>
        </p:nvSpPr>
        <p:spPr>
          <a:xfrm>
            <a:off x="3833918" y="1639664"/>
            <a:ext cx="5130570" cy="3311525"/>
          </a:xfrm>
        </p:spPr>
        <p:txBody>
          <a:bodyPr/>
          <a:lstStyle/>
          <a:p>
            <a:r>
              <a:rPr lang="en-DE"/>
              <a:t>Lesart 1: </a:t>
            </a:r>
            <a:r>
              <a:rPr lang="en-DE" i="1"/>
              <a:t>in Berlin </a:t>
            </a:r>
            <a:r>
              <a:rPr lang="en-DE"/>
              <a:t>als Präpositionalobjekt </a:t>
            </a:r>
          </a:p>
          <a:p>
            <a:endParaRPr lang="en-DE"/>
          </a:p>
          <a:p>
            <a:endParaRPr lang="en-DE"/>
          </a:p>
          <a:p>
            <a:r>
              <a:rPr lang="en-DE"/>
              <a:t>Lesart 2: </a:t>
            </a:r>
            <a:r>
              <a:rPr lang="en-DE" i="1"/>
              <a:t>in Berlin </a:t>
            </a:r>
            <a:r>
              <a:rPr lang="en-DE"/>
              <a:t>als adverbiale Bestimmung </a:t>
            </a:r>
          </a:p>
          <a:p>
            <a:endParaRPr lang="en-DE"/>
          </a:p>
          <a:p>
            <a:endParaRPr lang="en-DE"/>
          </a:p>
        </p:txBody>
      </p:sp>
      <p:sp>
        <p:nvSpPr>
          <p:cNvPr id="6" name="Text Placeholder 5">
            <a:extLst>
              <a:ext uri="{FF2B5EF4-FFF2-40B4-BE49-F238E27FC236}">
                <a16:creationId xmlns:a16="http://schemas.microsoft.com/office/drawing/2014/main" id="{DB89EE47-05EE-CA48-9C04-07BD5FD033D8}"/>
              </a:ext>
            </a:extLst>
          </p:cNvPr>
          <p:cNvSpPr>
            <a:spLocks noGrp="1"/>
          </p:cNvSpPr>
          <p:nvPr>
            <p:ph type="body" sz="quarter" idx="15"/>
          </p:nvPr>
        </p:nvSpPr>
        <p:spPr/>
        <p:txBody>
          <a:bodyPr/>
          <a:lstStyle/>
          <a:p>
            <a:r>
              <a:rPr lang="en-DE"/>
              <a:t>Präpositionalobjekte und adverbiale Bestimmungen</a:t>
            </a:r>
          </a:p>
        </p:txBody>
      </p:sp>
      <p:pic>
        <p:nvPicPr>
          <p:cNvPr id="1026" name="Picture 2">
            <a:extLst>
              <a:ext uri="{FF2B5EF4-FFF2-40B4-BE49-F238E27FC236}">
                <a16:creationId xmlns:a16="http://schemas.microsoft.com/office/drawing/2014/main" id="{58B20AFF-4ADD-2443-9537-BDD1E38C0C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74" b="3670"/>
          <a:stretch/>
        </p:blipFill>
        <p:spPr bwMode="auto">
          <a:xfrm>
            <a:off x="-51700" y="1726350"/>
            <a:ext cx="3615588" cy="2952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59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9F56-238A-9A42-B90B-7CB8EFC2482B}"/>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B4194265-AB1B-9B4B-B138-D76ACBEEF645}"/>
              </a:ext>
            </a:extLst>
          </p:cNvPr>
          <p:cNvSpPr>
            <a:spLocks noGrp="1"/>
          </p:cNvSpPr>
          <p:nvPr>
            <p:ph type="ftr" sz="quarter" idx="11"/>
          </p:nvPr>
        </p:nvSpPr>
        <p:spPr>
          <a:xfrm>
            <a:off x="642477" y="4970136"/>
            <a:ext cx="7129704" cy="148683"/>
          </a:xfrm>
        </p:spPr>
        <p:txBody>
          <a:bodyPr/>
          <a:lstStyle/>
          <a:p>
            <a:r>
              <a:rPr lang="de-DE"/>
              <a:t>(Meibauer et al. 2015: 35)</a:t>
            </a:r>
          </a:p>
        </p:txBody>
      </p:sp>
      <p:sp>
        <p:nvSpPr>
          <p:cNvPr id="4" name="Slide Number Placeholder 3">
            <a:extLst>
              <a:ext uri="{FF2B5EF4-FFF2-40B4-BE49-F238E27FC236}">
                <a16:creationId xmlns:a16="http://schemas.microsoft.com/office/drawing/2014/main" id="{75BD0F40-54D6-9F49-9E57-E24E51693232}"/>
              </a:ext>
            </a:extLst>
          </p:cNvPr>
          <p:cNvSpPr>
            <a:spLocks noGrp="1"/>
          </p:cNvSpPr>
          <p:nvPr>
            <p:ph type="sldNum" sz="quarter" idx="12"/>
          </p:nvPr>
        </p:nvSpPr>
        <p:spPr>
          <a:xfrm>
            <a:off x="35496" y="5162546"/>
            <a:ext cx="337406" cy="148683"/>
          </a:xfrm>
        </p:spPr>
        <p:txBody>
          <a:bodyPr/>
          <a:lstStyle/>
          <a:p>
            <a:fld id="{9D195BCC-3514-4B1B-9C18-24F3D67EC549}" type="slidenum">
              <a:rPr lang="de-DE" smtClean="0"/>
              <a:t>27</a:t>
            </a:fld>
            <a:endParaRPr lang="de-DE"/>
          </a:p>
        </p:txBody>
      </p:sp>
      <p:sp>
        <p:nvSpPr>
          <p:cNvPr id="5" name="Text Placeholder 4">
            <a:extLst>
              <a:ext uri="{FF2B5EF4-FFF2-40B4-BE49-F238E27FC236}">
                <a16:creationId xmlns:a16="http://schemas.microsoft.com/office/drawing/2014/main" id="{112E1AB4-1A30-E64C-9CF0-3F02CF790B4E}"/>
              </a:ext>
            </a:extLst>
          </p:cNvPr>
          <p:cNvSpPr>
            <a:spLocks noGrp="1"/>
          </p:cNvSpPr>
          <p:nvPr>
            <p:ph type="body" sz="quarter" idx="14"/>
          </p:nvPr>
        </p:nvSpPr>
        <p:spPr/>
        <p:txBody>
          <a:bodyPr/>
          <a:lstStyle/>
          <a:p>
            <a:r>
              <a:rPr lang="en-DE"/>
              <a:t>Strukturelle Ambiguität gibt es auch bei Komposita:</a:t>
            </a:r>
          </a:p>
        </p:txBody>
      </p:sp>
      <p:sp>
        <p:nvSpPr>
          <p:cNvPr id="6" name="Text Placeholder 5">
            <a:extLst>
              <a:ext uri="{FF2B5EF4-FFF2-40B4-BE49-F238E27FC236}">
                <a16:creationId xmlns:a16="http://schemas.microsoft.com/office/drawing/2014/main" id="{2DCC8E47-1166-E247-9D2A-B4C5CBCDC5E7}"/>
              </a:ext>
            </a:extLst>
          </p:cNvPr>
          <p:cNvSpPr>
            <a:spLocks noGrp="1"/>
          </p:cNvSpPr>
          <p:nvPr>
            <p:ph type="body" sz="quarter" idx="15"/>
          </p:nvPr>
        </p:nvSpPr>
        <p:spPr/>
        <p:txBody>
          <a:bodyPr/>
          <a:lstStyle/>
          <a:p>
            <a:r>
              <a:rPr lang="en-DE"/>
              <a:t>Strukturelle Ambiguität</a:t>
            </a:r>
          </a:p>
        </p:txBody>
      </p:sp>
      <p:sp>
        <p:nvSpPr>
          <p:cNvPr id="7" name="TextBox 6">
            <a:extLst>
              <a:ext uri="{FF2B5EF4-FFF2-40B4-BE49-F238E27FC236}">
                <a16:creationId xmlns:a16="http://schemas.microsoft.com/office/drawing/2014/main" id="{C8F60A42-C8D4-6B4F-904A-E85E33F3292E}"/>
              </a:ext>
            </a:extLst>
          </p:cNvPr>
          <p:cNvSpPr txBox="1"/>
          <p:nvPr/>
        </p:nvSpPr>
        <p:spPr>
          <a:xfrm>
            <a:off x="425082" y="4130044"/>
            <a:ext cx="1239442" cy="400110"/>
          </a:xfrm>
          <a:prstGeom prst="rect">
            <a:avLst/>
          </a:prstGeom>
          <a:noFill/>
        </p:spPr>
        <p:txBody>
          <a:bodyPr wrap="none" rtlCol="0">
            <a:spAutoFit/>
          </a:bodyPr>
          <a:lstStyle/>
          <a:p>
            <a:pPr algn="l"/>
            <a:r>
              <a:rPr lang="en-DE" sz="2000" dirty="0" err="1"/>
              <a:t>Mädchen</a:t>
            </a:r>
          </a:p>
        </p:txBody>
      </p:sp>
      <p:sp>
        <p:nvSpPr>
          <p:cNvPr id="8" name="TextBox 7">
            <a:extLst>
              <a:ext uri="{FF2B5EF4-FFF2-40B4-BE49-F238E27FC236}">
                <a16:creationId xmlns:a16="http://schemas.microsoft.com/office/drawing/2014/main" id="{8644158B-CFDE-FE42-82BE-617E63D9E25E}"/>
              </a:ext>
            </a:extLst>
          </p:cNvPr>
          <p:cNvSpPr txBox="1"/>
          <p:nvPr/>
        </p:nvSpPr>
        <p:spPr>
          <a:xfrm>
            <a:off x="1659452" y="4130044"/>
            <a:ext cx="1083951" cy="400110"/>
          </a:xfrm>
          <a:prstGeom prst="rect">
            <a:avLst/>
          </a:prstGeom>
          <a:noFill/>
        </p:spPr>
        <p:txBody>
          <a:bodyPr wrap="none" rtlCol="0">
            <a:spAutoFit/>
          </a:bodyPr>
          <a:lstStyle/>
          <a:p>
            <a:pPr algn="l"/>
            <a:r>
              <a:rPr lang="en-DE" sz="2000" dirty="0" err="1"/>
              <a:t>handels</a:t>
            </a:r>
          </a:p>
        </p:txBody>
      </p:sp>
      <p:sp>
        <p:nvSpPr>
          <p:cNvPr id="9" name="TextBox 8">
            <a:extLst>
              <a:ext uri="{FF2B5EF4-FFF2-40B4-BE49-F238E27FC236}">
                <a16:creationId xmlns:a16="http://schemas.microsoft.com/office/drawing/2014/main" id="{FF7D4827-A232-E44A-8227-AB808D580FF0}"/>
              </a:ext>
            </a:extLst>
          </p:cNvPr>
          <p:cNvSpPr txBox="1"/>
          <p:nvPr/>
        </p:nvSpPr>
        <p:spPr>
          <a:xfrm>
            <a:off x="2744078" y="4130044"/>
            <a:ext cx="926857" cy="400110"/>
          </a:xfrm>
          <a:prstGeom prst="rect">
            <a:avLst/>
          </a:prstGeom>
          <a:noFill/>
        </p:spPr>
        <p:txBody>
          <a:bodyPr wrap="none" rtlCol="0">
            <a:spAutoFit/>
          </a:bodyPr>
          <a:lstStyle/>
          <a:p>
            <a:pPr algn="l"/>
            <a:r>
              <a:rPr lang="en-DE" sz="2000" dirty="0" err="1"/>
              <a:t>schule</a:t>
            </a:r>
          </a:p>
        </p:txBody>
      </p:sp>
      <p:sp>
        <p:nvSpPr>
          <p:cNvPr id="10" name="TextBox 9">
            <a:extLst>
              <a:ext uri="{FF2B5EF4-FFF2-40B4-BE49-F238E27FC236}">
                <a16:creationId xmlns:a16="http://schemas.microsoft.com/office/drawing/2014/main" id="{7FB573F7-3FF4-7D4E-B46F-BA2991EDFDF9}"/>
              </a:ext>
            </a:extLst>
          </p:cNvPr>
          <p:cNvSpPr txBox="1"/>
          <p:nvPr/>
        </p:nvSpPr>
        <p:spPr>
          <a:xfrm>
            <a:off x="4854539" y="4130044"/>
            <a:ext cx="1239442" cy="400110"/>
          </a:xfrm>
          <a:prstGeom prst="rect">
            <a:avLst/>
          </a:prstGeom>
          <a:noFill/>
        </p:spPr>
        <p:txBody>
          <a:bodyPr wrap="none" rtlCol="0">
            <a:spAutoFit/>
          </a:bodyPr>
          <a:lstStyle/>
          <a:p>
            <a:pPr algn="l"/>
            <a:r>
              <a:rPr lang="en-DE" sz="2000" dirty="0" err="1"/>
              <a:t>Mädchen</a:t>
            </a:r>
          </a:p>
        </p:txBody>
      </p:sp>
      <p:sp>
        <p:nvSpPr>
          <p:cNvPr id="11" name="TextBox 10">
            <a:extLst>
              <a:ext uri="{FF2B5EF4-FFF2-40B4-BE49-F238E27FC236}">
                <a16:creationId xmlns:a16="http://schemas.microsoft.com/office/drawing/2014/main" id="{85CDD58B-6999-5C41-AD03-3EC82C3F55D1}"/>
              </a:ext>
            </a:extLst>
          </p:cNvPr>
          <p:cNvSpPr txBox="1"/>
          <p:nvPr/>
        </p:nvSpPr>
        <p:spPr>
          <a:xfrm>
            <a:off x="6088909" y="4130044"/>
            <a:ext cx="1083951" cy="400110"/>
          </a:xfrm>
          <a:prstGeom prst="rect">
            <a:avLst/>
          </a:prstGeom>
          <a:noFill/>
        </p:spPr>
        <p:txBody>
          <a:bodyPr wrap="none" rtlCol="0">
            <a:spAutoFit/>
          </a:bodyPr>
          <a:lstStyle/>
          <a:p>
            <a:pPr algn="l"/>
            <a:r>
              <a:rPr lang="en-DE" sz="2000" dirty="0" err="1"/>
              <a:t>handels</a:t>
            </a:r>
          </a:p>
        </p:txBody>
      </p:sp>
      <p:sp>
        <p:nvSpPr>
          <p:cNvPr id="12" name="TextBox 11">
            <a:extLst>
              <a:ext uri="{FF2B5EF4-FFF2-40B4-BE49-F238E27FC236}">
                <a16:creationId xmlns:a16="http://schemas.microsoft.com/office/drawing/2014/main" id="{EB6EAE8B-D5B6-4C40-B4AD-A717A47CFC11}"/>
              </a:ext>
            </a:extLst>
          </p:cNvPr>
          <p:cNvSpPr txBox="1"/>
          <p:nvPr/>
        </p:nvSpPr>
        <p:spPr>
          <a:xfrm>
            <a:off x="7173535" y="4130044"/>
            <a:ext cx="926857" cy="400110"/>
          </a:xfrm>
          <a:prstGeom prst="rect">
            <a:avLst/>
          </a:prstGeom>
          <a:noFill/>
        </p:spPr>
        <p:txBody>
          <a:bodyPr wrap="none" rtlCol="0">
            <a:spAutoFit/>
          </a:bodyPr>
          <a:lstStyle/>
          <a:p>
            <a:pPr algn="l"/>
            <a:r>
              <a:rPr lang="en-DE" sz="2000" dirty="0" err="1"/>
              <a:t>schule</a:t>
            </a:r>
          </a:p>
        </p:txBody>
      </p:sp>
      <p:cxnSp>
        <p:nvCxnSpPr>
          <p:cNvPr id="14" name="Straight Connector 13">
            <a:extLst>
              <a:ext uri="{FF2B5EF4-FFF2-40B4-BE49-F238E27FC236}">
                <a16:creationId xmlns:a16="http://schemas.microsoft.com/office/drawing/2014/main" id="{B651B705-E0B2-FD4A-ACFA-1ED912892813}"/>
              </a:ext>
            </a:extLst>
          </p:cNvPr>
          <p:cNvCxnSpPr>
            <a:cxnSpLocks/>
            <a:stCxn id="28" idx="0"/>
          </p:cNvCxnSpPr>
          <p:nvPr/>
        </p:nvCxnSpPr>
        <p:spPr>
          <a:xfrm flipV="1">
            <a:off x="1077857" y="3337958"/>
            <a:ext cx="581595" cy="43439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F751EE-880C-4848-98A1-59323694FC46}"/>
              </a:ext>
            </a:extLst>
          </p:cNvPr>
          <p:cNvCxnSpPr>
            <a:cxnSpLocks/>
          </p:cNvCxnSpPr>
          <p:nvPr/>
        </p:nvCxnSpPr>
        <p:spPr>
          <a:xfrm>
            <a:off x="1659452" y="3337956"/>
            <a:ext cx="404379" cy="47680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75F820-8D5E-224E-979B-4747391C62BC}"/>
              </a:ext>
            </a:extLst>
          </p:cNvPr>
          <p:cNvCxnSpPr/>
          <p:nvPr/>
        </p:nvCxnSpPr>
        <p:spPr>
          <a:xfrm flipV="1">
            <a:off x="1821429" y="2365848"/>
            <a:ext cx="614649" cy="792088"/>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87ABFE-03A0-D548-A976-4B9924B8C4DE}"/>
              </a:ext>
            </a:extLst>
          </p:cNvPr>
          <p:cNvCxnSpPr>
            <a:cxnSpLocks/>
          </p:cNvCxnSpPr>
          <p:nvPr/>
        </p:nvCxnSpPr>
        <p:spPr>
          <a:xfrm>
            <a:off x="2436078" y="2365848"/>
            <a:ext cx="614649" cy="792088"/>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3C3D13-23D5-6441-BE00-36F10417B0BC}"/>
              </a:ext>
            </a:extLst>
          </p:cNvPr>
          <p:cNvSpPr txBox="1"/>
          <p:nvPr/>
        </p:nvSpPr>
        <p:spPr>
          <a:xfrm>
            <a:off x="1525067" y="3014871"/>
            <a:ext cx="370614" cy="400110"/>
          </a:xfrm>
          <a:prstGeom prst="rect">
            <a:avLst/>
          </a:prstGeom>
          <a:noFill/>
        </p:spPr>
        <p:txBody>
          <a:bodyPr wrap="none" rtlCol="0">
            <a:spAutoFit/>
          </a:bodyPr>
          <a:lstStyle/>
          <a:p>
            <a:pPr algn="l"/>
            <a:r>
              <a:rPr lang="en-DE" sz="2000" dirty="0" err="1"/>
              <a:t>N</a:t>
            </a:r>
          </a:p>
        </p:txBody>
      </p:sp>
      <p:sp>
        <p:nvSpPr>
          <p:cNvPr id="22" name="TextBox 21">
            <a:extLst>
              <a:ext uri="{FF2B5EF4-FFF2-40B4-BE49-F238E27FC236}">
                <a16:creationId xmlns:a16="http://schemas.microsoft.com/office/drawing/2014/main" id="{D8DE14D2-92C7-E440-89E2-CA0F761EB5A9}"/>
              </a:ext>
            </a:extLst>
          </p:cNvPr>
          <p:cNvSpPr txBox="1"/>
          <p:nvPr/>
        </p:nvSpPr>
        <p:spPr>
          <a:xfrm>
            <a:off x="2900489" y="3076183"/>
            <a:ext cx="370614" cy="400110"/>
          </a:xfrm>
          <a:prstGeom prst="rect">
            <a:avLst/>
          </a:prstGeom>
          <a:noFill/>
        </p:spPr>
        <p:txBody>
          <a:bodyPr wrap="none" rtlCol="0">
            <a:spAutoFit/>
          </a:bodyPr>
          <a:lstStyle/>
          <a:p>
            <a:pPr algn="l"/>
            <a:r>
              <a:rPr lang="en-DE" sz="2000" dirty="0" err="1"/>
              <a:t>N</a:t>
            </a:r>
          </a:p>
        </p:txBody>
      </p:sp>
      <p:sp>
        <p:nvSpPr>
          <p:cNvPr id="23" name="TextBox 22">
            <a:extLst>
              <a:ext uri="{FF2B5EF4-FFF2-40B4-BE49-F238E27FC236}">
                <a16:creationId xmlns:a16="http://schemas.microsoft.com/office/drawing/2014/main" id="{F4D9AFC8-5F18-2542-B389-109738477CBE}"/>
              </a:ext>
            </a:extLst>
          </p:cNvPr>
          <p:cNvSpPr txBox="1"/>
          <p:nvPr/>
        </p:nvSpPr>
        <p:spPr>
          <a:xfrm>
            <a:off x="2900489" y="3814765"/>
            <a:ext cx="370614" cy="400110"/>
          </a:xfrm>
          <a:prstGeom prst="rect">
            <a:avLst/>
          </a:prstGeom>
          <a:noFill/>
        </p:spPr>
        <p:txBody>
          <a:bodyPr wrap="none" rtlCol="0">
            <a:spAutoFit/>
          </a:bodyPr>
          <a:lstStyle/>
          <a:p>
            <a:pPr algn="l"/>
            <a:r>
              <a:rPr lang="en-DE" sz="2000" dirty="0" err="1"/>
              <a:t>N</a:t>
            </a:r>
          </a:p>
        </p:txBody>
      </p:sp>
      <p:sp>
        <p:nvSpPr>
          <p:cNvPr id="28" name="TextBox 27">
            <a:extLst>
              <a:ext uri="{FF2B5EF4-FFF2-40B4-BE49-F238E27FC236}">
                <a16:creationId xmlns:a16="http://schemas.microsoft.com/office/drawing/2014/main" id="{DC877621-2AAC-1A49-8338-9F337FEA1737}"/>
              </a:ext>
            </a:extLst>
          </p:cNvPr>
          <p:cNvSpPr txBox="1"/>
          <p:nvPr/>
        </p:nvSpPr>
        <p:spPr>
          <a:xfrm>
            <a:off x="892550" y="3772350"/>
            <a:ext cx="370614" cy="400110"/>
          </a:xfrm>
          <a:prstGeom prst="rect">
            <a:avLst/>
          </a:prstGeom>
          <a:noFill/>
        </p:spPr>
        <p:txBody>
          <a:bodyPr wrap="none" rtlCol="0">
            <a:spAutoFit/>
          </a:bodyPr>
          <a:lstStyle/>
          <a:p>
            <a:pPr algn="l"/>
            <a:r>
              <a:rPr lang="en-DE" sz="2000" dirty="0" err="1"/>
              <a:t>N</a:t>
            </a:r>
          </a:p>
        </p:txBody>
      </p:sp>
      <p:sp>
        <p:nvSpPr>
          <p:cNvPr id="29" name="TextBox 28">
            <a:extLst>
              <a:ext uri="{FF2B5EF4-FFF2-40B4-BE49-F238E27FC236}">
                <a16:creationId xmlns:a16="http://schemas.microsoft.com/office/drawing/2014/main" id="{5FA80C97-866D-F640-9D02-2C21785A1812}"/>
              </a:ext>
            </a:extLst>
          </p:cNvPr>
          <p:cNvSpPr txBox="1"/>
          <p:nvPr/>
        </p:nvSpPr>
        <p:spPr>
          <a:xfrm>
            <a:off x="1890847" y="3730260"/>
            <a:ext cx="370614" cy="400110"/>
          </a:xfrm>
          <a:prstGeom prst="rect">
            <a:avLst/>
          </a:prstGeom>
          <a:noFill/>
        </p:spPr>
        <p:txBody>
          <a:bodyPr wrap="none" rtlCol="0">
            <a:spAutoFit/>
          </a:bodyPr>
          <a:lstStyle/>
          <a:p>
            <a:pPr algn="l"/>
            <a:r>
              <a:rPr lang="en-DE" sz="2000" dirty="0" err="1"/>
              <a:t>N</a:t>
            </a:r>
          </a:p>
        </p:txBody>
      </p:sp>
      <p:cxnSp>
        <p:nvCxnSpPr>
          <p:cNvPr id="31" name="Straight Connector 30">
            <a:extLst>
              <a:ext uri="{FF2B5EF4-FFF2-40B4-BE49-F238E27FC236}">
                <a16:creationId xmlns:a16="http://schemas.microsoft.com/office/drawing/2014/main" id="{0FB869A7-9B6D-E143-BE98-C6B75023CC81}"/>
              </a:ext>
            </a:extLst>
          </p:cNvPr>
          <p:cNvCxnSpPr>
            <a:cxnSpLocks/>
          </p:cNvCxnSpPr>
          <p:nvPr/>
        </p:nvCxnSpPr>
        <p:spPr>
          <a:xfrm>
            <a:off x="1077857" y="4099688"/>
            <a:ext cx="0" cy="1016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BEF3D4-A9AB-7E43-9B23-D0E45A9058A0}"/>
              </a:ext>
            </a:extLst>
          </p:cNvPr>
          <p:cNvCxnSpPr>
            <a:cxnSpLocks/>
          </p:cNvCxnSpPr>
          <p:nvPr/>
        </p:nvCxnSpPr>
        <p:spPr>
          <a:xfrm>
            <a:off x="2076154" y="4099688"/>
            <a:ext cx="0" cy="1016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0172ABF-0398-C24F-8DA7-8FCF35EC4A7F}"/>
              </a:ext>
            </a:extLst>
          </p:cNvPr>
          <p:cNvCxnSpPr>
            <a:cxnSpLocks/>
            <a:stCxn id="22" idx="2"/>
            <a:endCxn id="23" idx="0"/>
          </p:cNvCxnSpPr>
          <p:nvPr/>
        </p:nvCxnSpPr>
        <p:spPr>
          <a:xfrm>
            <a:off x="3085796" y="3476293"/>
            <a:ext cx="0" cy="33847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F8D92B8-8774-0E4C-A1A9-3E8A16C7196A}"/>
              </a:ext>
            </a:extLst>
          </p:cNvPr>
          <p:cNvSpPr txBox="1"/>
          <p:nvPr/>
        </p:nvSpPr>
        <p:spPr>
          <a:xfrm>
            <a:off x="2261461" y="2035365"/>
            <a:ext cx="370614" cy="400110"/>
          </a:xfrm>
          <a:prstGeom prst="rect">
            <a:avLst/>
          </a:prstGeom>
          <a:noFill/>
        </p:spPr>
        <p:txBody>
          <a:bodyPr wrap="none" rtlCol="0">
            <a:spAutoFit/>
          </a:bodyPr>
          <a:lstStyle/>
          <a:p>
            <a:pPr algn="l"/>
            <a:r>
              <a:rPr lang="en-DE" sz="2000" dirty="0" err="1"/>
              <a:t>N</a:t>
            </a:r>
          </a:p>
        </p:txBody>
      </p:sp>
      <p:sp>
        <p:nvSpPr>
          <p:cNvPr id="39" name="TextBox 38">
            <a:extLst>
              <a:ext uri="{FF2B5EF4-FFF2-40B4-BE49-F238E27FC236}">
                <a16:creationId xmlns:a16="http://schemas.microsoft.com/office/drawing/2014/main" id="{15436BCA-FB15-064F-9D1F-6795CDC85EC1}"/>
              </a:ext>
            </a:extLst>
          </p:cNvPr>
          <p:cNvSpPr txBox="1"/>
          <p:nvPr/>
        </p:nvSpPr>
        <p:spPr>
          <a:xfrm>
            <a:off x="5344013" y="3037621"/>
            <a:ext cx="370614" cy="400110"/>
          </a:xfrm>
          <a:prstGeom prst="rect">
            <a:avLst/>
          </a:prstGeom>
          <a:noFill/>
        </p:spPr>
        <p:txBody>
          <a:bodyPr wrap="none" rtlCol="0">
            <a:spAutoFit/>
          </a:bodyPr>
          <a:lstStyle/>
          <a:p>
            <a:pPr algn="l"/>
            <a:r>
              <a:rPr lang="en-DE" sz="2000" dirty="0" err="1"/>
              <a:t>N</a:t>
            </a:r>
          </a:p>
        </p:txBody>
      </p:sp>
      <p:sp>
        <p:nvSpPr>
          <p:cNvPr id="40" name="TextBox 39">
            <a:extLst>
              <a:ext uri="{FF2B5EF4-FFF2-40B4-BE49-F238E27FC236}">
                <a16:creationId xmlns:a16="http://schemas.microsoft.com/office/drawing/2014/main" id="{DC8BCB3E-7C51-CF43-9F21-5BBAF4ECB2D5}"/>
              </a:ext>
            </a:extLst>
          </p:cNvPr>
          <p:cNvSpPr txBox="1"/>
          <p:nvPr/>
        </p:nvSpPr>
        <p:spPr>
          <a:xfrm>
            <a:off x="5344013" y="3776203"/>
            <a:ext cx="370614" cy="400110"/>
          </a:xfrm>
          <a:prstGeom prst="rect">
            <a:avLst/>
          </a:prstGeom>
          <a:noFill/>
        </p:spPr>
        <p:txBody>
          <a:bodyPr wrap="none" rtlCol="0">
            <a:spAutoFit/>
          </a:bodyPr>
          <a:lstStyle/>
          <a:p>
            <a:pPr algn="l"/>
            <a:r>
              <a:rPr lang="en-DE" sz="2000" dirty="0" err="1"/>
              <a:t>N</a:t>
            </a:r>
          </a:p>
        </p:txBody>
      </p:sp>
      <p:cxnSp>
        <p:nvCxnSpPr>
          <p:cNvPr id="41" name="Straight Connector 40">
            <a:extLst>
              <a:ext uri="{FF2B5EF4-FFF2-40B4-BE49-F238E27FC236}">
                <a16:creationId xmlns:a16="http://schemas.microsoft.com/office/drawing/2014/main" id="{190E5C73-68A8-E04A-ADE8-DA24E0306F73}"/>
              </a:ext>
            </a:extLst>
          </p:cNvPr>
          <p:cNvCxnSpPr>
            <a:cxnSpLocks/>
            <a:stCxn id="39" idx="2"/>
            <a:endCxn id="40" idx="0"/>
          </p:cNvCxnSpPr>
          <p:nvPr/>
        </p:nvCxnSpPr>
        <p:spPr>
          <a:xfrm>
            <a:off x="5529320" y="3437731"/>
            <a:ext cx="0" cy="33847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E03B35A-C8AD-A24B-9466-C53A5D3FBC63}"/>
              </a:ext>
            </a:extLst>
          </p:cNvPr>
          <p:cNvCxnSpPr>
            <a:cxnSpLocks/>
            <a:stCxn id="45" idx="0"/>
          </p:cNvCxnSpPr>
          <p:nvPr/>
        </p:nvCxnSpPr>
        <p:spPr>
          <a:xfrm flipV="1">
            <a:off x="6612407" y="3337958"/>
            <a:ext cx="581595" cy="43439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4883E54-E61F-F842-91B4-6CC5F7B6D9AC}"/>
              </a:ext>
            </a:extLst>
          </p:cNvPr>
          <p:cNvCxnSpPr>
            <a:cxnSpLocks/>
          </p:cNvCxnSpPr>
          <p:nvPr/>
        </p:nvCxnSpPr>
        <p:spPr>
          <a:xfrm>
            <a:off x="7194002" y="3337956"/>
            <a:ext cx="404379" cy="47680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0B2B6E9-8B54-AB44-95D2-AF1EEB880CFD}"/>
              </a:ext>
            </a:extLst>
          </p:cNvPr>
          <p:cNvSpPr txBox="1"/>
          <p:nvPr/>
        </p:nvSpPr>
        <p:spPr>
          <a:xfrm>
            <a:off x="7059617" y="3014871"/>
            <a:ext cx="370614" cy="400110"/>
          </a:xfrm>
          <a:prstGeom prst="rect">
            <a:avLst/>
          </a:prstGeom>
          <a:noFill/>
        </p:spPr>
        <p:txBody>
          <a:bodyPr wrap="none" rtlCol="0">
            <a:spAutoFit/>
          </a:bodyPr>
          <a:lstStyle/>
          <a:p>
            <a:pPr algn="l"/>
            <a:r>
              <a:rPr lang="en-DE" sz="2000" dirty="0" err="1"/>
              <a:t>N</a:t>
            </a:r>
          </a:p>
        </p:txBody>
      </p:sp>
      <p:sp>
        <p:nvSpPr>
          <p:cNvPr id="45" name="TextBox 44">
            <a:extLst>
              <a:ext uri="{FF2B5EF4-FFF2-40B4-BE49-F238E27FC236}">
                <a16:creationId xmlns:a16="http://schemas.microsoft.com/office/drawing/2014/main" id="{CBC32F9A-43A1-7947-9F6A-7EFB419C0DBB}"/>
              </a:ext>
            </a:extLst>
          </p:cNvPr>
          <p:cNvSpPr txBox="1"/>
          <p:nvPr/>
        </p:nvSpPr>
        <p:spPr>
          <a:xfrm>
            <a:off x="6427100" y="3772350"/>
            <a:ext cx="370614" cy="400110"/>
          </a:xfrm>
          <a:prstGeom prst="rect">
            <a:avLst/>
          </a:prstGeom>
          <a:noFill/>
        </p:spPr>
        <p:txBody>
          <a:bodyPr wrap="none" rtlCol="0">
            <a:spAutoFit/>
          </a:bodyPr>
          <a:lstStyle/>
          <a:p>
            <a:pPr algn="l"/>
            <a:r>
              <a:rPr lang="en-DE" sz="2000" dirty="0" err="1"/>
              <a:t>N</a:t>
            </a:r>
          </a:p>
        </p:txBody>
      </p:sp>
      <p:sp>
        <p:nvSpPr>
          <p:cNvPr id="46" name="TextBox 45">
            <a:extLst>
              <a:ext uri="{FF2B5EF4-FFF2-40B4-BE49-F238E27FC236}">
                <a16:creationId xmlns:a16="http://schemas.microsoft.com/office/drawing/2014/main" id="{D898E0BE-887A-0C48-A4C9-2CD1AA37E1AF}"/>
              </a:ext>
            </a:extLst>
          </p:cNvPr>
          <p:cNvSpPr txBox="1"/>
          <p:nvPr/>
        </p:nvSpPr>
        <p:spPr>
          <a:xfrm>
            <a:off x="7425397" y="3730260"/>
            <a:ext cx="370614" cy="400110"/>
          </a:xfrm>
          <a:prstGeom prst="rect">
            <a:avLst/>
          </a:prstGeom>
          <a:noFill/>
        </p:spPr>
        <p:txBody>
          <a:bodyPr wrap="none" rtlCol="0">
            <a:spAutoFit/>
          </a:bodyPr>
          <a:lstStyle/>
          <a:p>
            <a:pPr algn="l"/>
            <a:r>
              <a:rPr lang="en-DE" sz="2000" dirty="0" err="1"/>
              <a:t>N</a:t>
            </a:r>
          </a:p>
        </p:txBody>
      </p:sp>
      <p:cxnSp>
        <p:nvCxnSpPr>
          <p:cNvPr id="47" name="Straight Connector 46">
            <a:extLst>
              <a:ext uri="{FF2B5EF4-FFF2-40B4-BE49-F238E27FC236}">
                <a16:creationId xmlns:a16="http://schemas.microsoft.com/office/drawing/2014/main" id="{6197B724-6C89-A744-ADCB-C68FFBA1F8EC}"/>
              </a:ext>
            </a:extLst>
          </p:cNvPr>
          <p:cNvCxnSpPr>
            <a:cxnSpLocks/>
          </p:cNvCxnSpPr>
          <p:nvPr/>
        </p:nvCxnSpPr>
        <p:spPr>
          <a:xfrm>
            <a:off x="6612407" y="4117467"/>
            <a:ext cx="0" cy="1016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275FB9-A6B7-234C-AA6A-A5C6F5A5D50F}"/>
              </a:ext>
            </a:extLst>
          </p:cNvPr>
          <p:cNvCxnSpPr>
            <a:cxnSpLocks/>
          </p:cNvCxnSpPr>
          <p:nvPr/>
        </p:nvCxnSpPr>
        <p:spPr>
          <a:xfrm>
            <a:off x="7607029" y="4117467"/>
            <a:ext cx="0" cy="1016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63F1886-9A77-FF43-A84C-CCB482E1BFCF}"/>
              </a:ext>
            </a:extLst>
          </p:cNvPr>
          <p:cNvCxnSpPr>
            <a:cxnSpLocks/>
            <a:stCxn id="39" idx="0"/>
            <a:endCxn id="51" idx="2"/>
          </p:cNvCxnSpPr>
          <p:nvPr/>
        </p:nvCxnSpPr>
        <p:spPr>
          <a:xfrm flipV="1">
            <a:off x="5529320" y="2514535"/>
            <a:ext cx="867414" cy="52308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DAB1A7-CF26-C54D-83F2-07C434451DA1}"/>
              </a:ext>
            </a:extLst>
          </p:cNvPr>
          <p:cNvCxnSpPr>
            <a:cxnSpLocks/>
            <a:stCxn id="51" idx="2"/>
            <a:endCxn id="44" idx="0"/>
          </p:cNvCxnSpPr>
          <p:nvPr/>
        </p:nvCxnSpPr>
        <p:spPr>
          <a:xfrm>
            <a:off x="6396734" y="2514535"/>
            <a:ext cx="848190" cy="50033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7B90FC6-B8A1-9447-B221-17C51B1802AF}"/>
              </a:ext>
            </a:extLst>
          </p:cNvPr>
          <p:cNvSpPr txBox="1"/>
          <p:nvPr/>
        </p:nvSpPr>
        <p:spPr>
          <a:xfrm>
            <a:off x="6211427" y="2114425"/>
            <a:ext cx="370614" cy="400110"/>
          </a:xfrm>
          <a:prstGeom prst="rect">
            <a:avLst/>
          </a:prstGeom>
          <a:noFill/>
        </p:spPr>
        <p:txBody>
          <a:bodyPr wrap="none" rtlCol="0">
            <a:spAutoFit/>
          </a:bodyPr>
          <a:lstStyle/>
          <a:p>
            <a:pPr algn="l"/>
            <a:r>
              <a:rPr lang="en-DE" sz="2000" dirty="0" err="1"/>
              <a:t>N</a:t>
            </a:r>
          </a:p>
        </p:txBody>
      </p:sp>
    </p:spTree>
    <p:extLst>
      <p:ext uri="{BB962C8B-B14F-4D97-AF65-F5344CB8AC3E}">
        <p14:creationId xmlns:p14="http://schemas.microsoft.com/office/powerpoint/2010/main" val="215484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B4AA-20DE-A747-9012-CC97D9AC89EC}"/>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0F16665B-109E-7B44-B711-D6A741C329BF}"/>
              </a:ext>
            </a:extLst>
          </p:cNvPr>
          <p:cNvSpPr>
            <a:spLocks noGrp="1"/>
          </p:cNvSpPr>
          <p:nvPr>
            <p:ph type="ftr" sz="quarter" idx="11"/>
          </p:nvPr>
        </p:nvSpPr>
        <p:spPr/>
        <p:txBody>
          <a:bodyPr/>
          <a:lstStyle/>
          <a:p>
            <a:r>
              <a:rPr lang="de-DE"/>
              <a:t>http://www.fb10.uni-bremen.de/homepages/hackmack/phonmorph/pdf/Komposita.pdf</a:t>
            </a:r>
          </a:p>
        </p:txBody>
      </p:sp>
      <p:sp>
        <p:nvSpPr>
          <p:cNvPr id="4" name="Slide Number Placeholder 3">
            <a:extLst>
              <a:ext uri="{FF2B5EF4-FFF2-40B4-BE49-F238E27FC236}">
                <a16:creationId xmlns:a16="http://schemas.microsoft.com/office/drawing/2014/main" id="{A6726A3C-90A2-9044-B68A-FFC16BA020CD}"/>
              </a:ext>
            </a:extLst>
          </p:cNvPr>
          <p:cNvSpPr>
            <a:spLocks noGrp="1"/>
          </p:cNvSpPr>
          <p:nvPr>
            <p:ph type="sldNum" sz="quarter" idx="12"/>
          </p:nvPr>
        </p:nvSpPr>
        <p:spPr/>
        <p:txBody>
          <a:bodyPr/>
          <a:lstStyle/>
          <a:p>
            <a:fld id="{9D195BCC-3514-4B1B-9C18-24F3D67EC549}" type="slidenum">
              <a:rPr lang="de-DE" smtClean="0"/>
              <a:t>28</a:t>
            </a:fld>
            <a:endParaRPr lang="de-DE"/>
          </a:p>
        </p:txBody>
      </p:sp>
      <p:sp>
        <p:nvSpPr>
          <p:cNvPr id="5" name="Text Placeholder 4">
            <a:extLst>
              <a:ext uri="{FF2B5EF4-FFF2-40B4-BE49-F238E27FC236}">
                <a16:creationId xmlns:a16="http://schemas.microsoft.com/office/drawing/2014/main" id="{AF1E1DBD-899A-9F45-97D4-F8DFBDDEA873}"/>
              </a:ext>
            </a:extLst>
          </p:cNvPr>
          <p:cNvSpPr>
            <a:spLocks noGrp="1"/>
          </p:cNvSpPr>
          <p:nvPr>
            <p:ph type="body" sz="quarter" idx="14"/>
          </p:nvPr>
        </p:nvSpPr>
        <p:spPr/>
        <p:txBody>
          <a:bodyPr/>
          <a:lstStyle/>
          <a:p>
            <a:r>
              <a:rPr lang="en-DE"/>
              <a:t>Kompositaambiguität muss aber nicht zwingend strukturelle Ambiguität sein, sondern kann auch aus unterschiedlichen Möglichkeiten der Interpretation des semant. Verhältnisses der Kompositionsglieder resultieren:</a:t>
            </a:r>
          </a:p>
          <a:p>
            <a:endParaRPr lang="en-DE"/>
          </a:p>
          <a:p>
            <a:endParaRPr lang="en-DE"/>
          </a:p>
        </p:txBody>
      </p:sp>
      <p:sp>
        <p:nvSpPr>
          <p:cNvPr id="6" name="Text Placeholder 5">
            <a:extLst>
              <a:ext uri="{FF2B5EF4-FFF2-40B4-BE49-F238E27FC236}">
                <a16:creationId xmlns:a16="http://schemas.microsoft.com/office/drawing/2014/main" id="{87121FCF-C11B-5C49-B248-B93207FF34A7}"/>
              </a:ext>
            </a:extLst>
          </p:cNvPr>
          <p:cNvSpPr>
            <a:spLocks noGrp="1"/>
          </p:cNvSpPr>
          <p:nvPr>
            <p:ph type="body" sz="quarter" idx="15"/>
          </p:nvPr>
        </p:nvSpPr>
        <p:spPr/>
        <p:txBody>
          <a:bodyPr/>
          <a:lstStyle/>
          <a:p>
            <a:r>
              <a:rPr lang="en-DE"/>
              <a:t>Ambiguität bei Komposita</a:t>
            </a:r>
          </a:p>
        </p:txBody>
      </p:sp>
      <p:pic>
        <p:nvPicPr>
          <p:cNvPr id="7" name="Picture 6">
            <a:extLst>
              <a:ext uri="{FF2B5EF4-FFF2-40B4-BE49-F238E27FC236}">
                <a16:creationId xmlns:a16="http://schemas.microsoft.com/office/drawing/2014/main" id="{64CDFA5A-261B-4D4B-865D-1EAEF1D3974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21438" y="3140864"/>
            <a:ext cx="1727577" cy="1716413"/>
          </a:xfrm>
          <a:prstGeom prst="rect">
            <a:avLst/>
          </a:prstGeom>
        </p:spPr>
      </p:pic>
      <p:sp>
        <p:nvSpPr>
          <p:cNvPr id="9" name="TextBox 8">
            <a:extLst>
              <a:ext uri="{FF2B5EF4-FFF2-40B4-BE49-F238E27FC236}">
                <a16:creationId xmlns:a16="http://schemas.microsoft.com/office/drawing/2014/main" id="{2192E975-D4B2-5149-BB19-18AE81DE507E}"/>
              </a:ext>
            </a:extLst>
          </p:cNvPr>
          <p:cNvSpPr txBox="1"/>
          <p:nvPr/>
        </p:nvSpPr>
        <p:spPr>
          <a:xfrm>
            <a:off x="2654451" y="3339718"/>
            <a:ext cx="5562675" cy="1323439"/>
          </a:xfrm>
          <a:prstGeom prst="rect">
            <a:avLst/>
          </a:prstGeom>
          <a:noFill/>
        </p:spPr>
        <p:txBody>
          <a:bodyPr wrap="square" rtlCol="0">
            <a:spAutoFit/>
          </a:bodyPr>
          <a:lstStyle/>
          <a:p>
            <a:pPr algn="l"/>
            <a:r>
              <a:rPr lang="en-DE" sz="2000" i="1" dirty="0" err="1"/>
              <a:t>Holzkiste </a:t>
            </a:r>
            <a:r>
              <a:rPr lang="en-DE" sz="2000" dirty="0" err="1"/>
              <a:t>'Kiste aus Holz' vs. 'Kiste für Holz'</a:t>
            </a:r>
          </a:p>
          <a:p>
            <a:pPr algn="l"/>
            <a:endParaRPr lang="en-DE" sz="2000" i="1" dirty="0" err="1"/>
          </a:p>
          <a:p>
            <a:pPr algn="l"/>
            <a:r>
              <a:rPr lang="en-DE" sz="2000" i="1" dirty="0" err="1"/>
              <a:t>Bleimine</a:t>
            </a:r>
            <a:r>
              <a:rPr lang="en-DE" sz="2000" dirty="0" err="1"/>
              <a:t> 'Mine zum Bleiabbau' vs. 'Mine von einem Stift'</a:t>
            </a:r>
          </a:p>
        </p:txBody>
      </p:sp>
      <p:pic>
        <p:nvPicPr>
          <p:cNvPr id="2052" name="Picture 4" descr="Forestry, Log, Pile, Wood, Tube, Pipe, Tubing, Barrel">
            <a:extLst>
              <a:ext uri="{FF2B5EF4-FFF2-40B4-BE49-F238E27FC236}">
                <a16:creationId xmlns:a16="http://schemas.microsoft.com/office/drawing/2014/main" id="{4BFDA03D-8DE8-6545-9087-4CC908ACE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01495">
            <a:off x="737461" y="3439021"/>
            <a:ext cx="1098235" cy="549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109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4A57-9F0B-A443-9169-36C7EB5A249C}"/>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53F4F0A6-21E5-7148-857C-0C9AF05E41ED}"/>
              </a:ext>
            </a:extLst>
          </p:cNvPr>
          <p:cNvSpPr>
            <a:spLocks noGrp="1"/>
          </p:cNvSpPr>
          <p:nvPr>
            <p:ph type="ftr" sz="quarter" idx="11"/>
          </p:nvPr>
        </p:nvSpPr>
        <p:spPr/>
        <p:txBody>
          <a:bodyPr/>
          <a:lstStyle/>
          <a:p>
            <a:r>
              <a:rPr lang="de-DE"/>
              <a:t>(Zimmermann 2014: 25)</a:t>
            </a:r>
          </a:p>
        </p:txBody>
      </p:sp>
      <p:sp>
        <p:nvSpPr>
          <p:cNvPr id="4" name="Slide Number Placeholder 3">
            <a:extLst>
              <a:ext uri="{FF2B5EF4-FFF2-40B4-BE49-F238E27FC236}">
                <a16:creationId xmlns:a16="http://schemas.microsoft.com/office/drawing/2014/main" id="{E7EE2701-C28B-BF44-B215-0DFAE9D5D31D}"/>
              </a:ext>
            </a:extLst>
          </p:cNvPr>
          <p:cNvSpPr>
            <a:spLocks noGrp="1"/>
          </p:cNvSpPr>
          <p:nvPr>
            <p:ph type="sldNum" sz="quarter" idx="12"/>
          </p:nvPr>
        </p:nvSpPr>
        <p:spPr/>
        <p:txBody>
          <a:bodyPr/>
          <a:lstStyle/>
          <a:p>
            <a:fld id="{9D195BCC-3514-4B1B-9C18-24F3D67EC549}" type="slidenum">
              <a:rPr lang="de-DE" smtClean="0"/>
              <a:t>29</a:t>
            </a:fld>
            <a:endParaRPr lang="de-DE"/>
          </a:p>
        </p:txBody>
      </p:sp>
      <p:sp>
        <p:nvSpPr>
          <p:cNvPr id="5" name="Text Placeholder 4">
            <a:extLst>
              <a:ext uri="{FF2B5EF4-FFF2-40B4-BE49-F238E27FC236}">
                <a16:creationId xmlns:a16="http://schemas.microsoft.com/office/drawing/2014/main" id="{35DCB6A5-DA3C-7645-9196-0C833F2243AF}"/>
              </a:ext>
            </a:extLst>
          </p:cNvPr>
          <p:cNvSpPr>
            <a:spLocks noGrp="1"/>
          </p:cNvSpPr>
          <p:nvPr>
            <p:ph type="body" sz="quarter" idx="14"/>
          </p:nvPr>
        </p:nvSpPr>
        <p:spPr>
          <a:xfrm>
            <a:off x="521550" y="1350789"/>
            <a:ext cx="8101012" cy="3311525"/>
          </a:xfrm>
        </p:spPr>
        <p:txBody>
          <a:bodyPr/>
          <a:lstStyle/>
          <a:p>
            <a:pPr marL="0" indent="0" algn="ctr">
              <a:buNone/>
            </a:pPr>
            <a:endParaRPr lang="en-DE" i="1"/>
          </a:p>
          <a:p>
            <a:pPr marL="0" indent="0" algn="ctr">
              <a:buNone/>
            </a:pPr>
            <a:r>
              <a:rPr lang="en-DE" i="1"/>
              <a:t>die Corona-Regeln, </a:t>
            </a:r>
            <a:r>
              <a:rPr lang="en-DE" i="1">
                <a:solidFill>
                  <a:srgbClr val="C00000"/>
                </a:solidFill>
              </a:rPr>
              <a:t>die Martin nicht gefallen</a:t>
            </a:r>
            <a:r>
              <a:rPr lang="en-DE" i="1"/>
              <a:t>, gelten weiter.</a:t>
            </a:r>
          </a:p>
          <a:p>
            <a:pPr marL="0" indent="0" algn="ctr">
              <a:buNone/>
            </a:pPr>
            <a:endParaRPr lang="en-DE" i="1"/>
          </a:p>
          <a:p>
            <a:pPr marL="0" indent="0">
              <a:buNone/>
            </a:pPr>
            <a:r>
              <a:rPr lang="en-DE" b="1">
                <a:solidFill>
                  <a:srgbClr val="0070C0"/>
                </a:solidFill>
              </a:rPr>
              <a:t>appositive</a:t>
            </a:r>
            <a:r>
              <a:rPr lang="en-DE" b="1"/>
              <a:t> </a:t>
            </a:r>
            <a:r>
              <a:rPr lang="en-DE"/>
              <a:t>Lesart: [[die Corona-Regeln], [die Martin nicht gefallen]]</a:t>
            </a:r>
          </a:p>
          <a:p>
            <a:pPr marL="0" indent="0">
              <a:buNone/>
            </a:pPr>
            <a:r>
              <a:rPr lang="en-DE">
                <a:sym typeface="Wingdings" pitchFamily="2" charset="2"/>
              </a:rPr>
              <a:t> 'die Corona-Regeln, die Martin (alle, insgesamt) nicht gefallen, gelten weiter'</a:t>
            </a:r>
          </a:p>
          <a:p>
            <a:pPr marL="0" indent="0">
              <a:buNone/>
            </a:pPr>
            <a:endParaRPr lang="en-DE">
              <a:sym typeface="Wingdings" pitchFamily="2" charset="2"/>
            </a:endParaRPr>
          </a:p>
          <a:p>
            <a:pPr marL="0" indent="0">
              <a:buNone/>
            </a:pPr>
            <a:r>
              <a:rPr lang="en-DE" b="1">
                <a:solidFill>
                  <a:srgbClr val="00B050"/>
                </a:solidFill>
                <a:sym typeface="Wingdings" pitchFamily="2" charset="2"/>
              </a:rPr>
              <a:t>restriktive</a:t>
            </a:r>
            <a:r>
              <a:rPr lang="en-DE" b="1">
                <a:sym typeface="Wingdings" pitchFamily="2" charset="2"/>
              </a:rPr>
              <a:t> </a:t>
            </a:r>
            <a:r>
              <a:rPr lang="en-DE">
                <a:sym typeface="Wingdings" pitchFamily="2" charset="2"/>
              </a:rPr>
              <a:t>Lesart: [die [Corona-Regeln, [die Martin nicht gefallen]]]</a:t>
            </a:r>
          </a:p>
          <a:p>
            <a:pPr marL="0" indent="0">
              <a:buNone/>
            </a:pPr>
            <a:r>
              <a:rPr lang="en-DE">
                <a:sym typeface="Wingdings" pitchFamily="2" charset="2"/>
              </a:rPr>
              <a:t> 'diejenigen Corona-Regeln, die Martin nicht gefallen, gelten weiter'</a:t>
            </a:r>
            <a:endParaRPr lang="en-DE"/>
          </a:p>
        </p:txBody>
      </p:sp>
      <p:sp>
        <p:nvSpPr>
          <p:cNvPr id="6" name="Text Placeholder 5">
            <a:extLst>
              <a:ext uri="{FF2B5EF4-FFF2-40B4-BE49-F238E27FC236}">
                <a16:creationId xmlns:a16="http://schemas.microsoft.com/office/drawing/2014/main" id="{D3176074-F06C-2E4B-8757-C303A2C9980E}"/>
              </a:ext>
            </a:extLst>
          </p:cNvPr>
          <p:cNvSpPr>
            <a:spLocks noGrp="1"/>
          </p:cNvSpPr>
          <p:nvPr>
            <p:ph type="body" sz="quarter" idx="15"/>
          </p:nvPr>
        </p:nvSpPr>
        <p:spPr/>
        <p:txBody>
          <a:bodyPr/>
          <a:lstStyle/>
          <a:p>
            <a:r>
              <a:rPr lang="en-DE"/>
              <a:t>Klammerambiguitäten bei Relativsätzen</a:t>
            </a:r>
          </a:p>
        </p:txBody>
      </p:sp>
    </p:spTree>
    <p:extLst>
      <p:ext uri="{BB962C8B-B14F-4D97-AF65-F5344CB8AC3E}">
        <p14:creationId xmlns:p14="http://schemas.microsoft.com/office/powerpoint/2010/main" val="2433292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7F264-FEDA-3845-A3B9-362A3AEFA7DD}"/>
              </a:ext>
            </a:extLst>
          </p:cNvPr>
          <p:cNvSpPr>
            <a:spLocks noGrp="1"/>
          </p:cNvSpPr>
          <p:nvPr>
            <p:ph type="title"/>
          </p:nvPr>
        </p:nvSpPr>
        <p:spPr/>
        <p:txBody>
          <a:bodyPr/>
          <a:lstStyle/>
          <a:p>
            <a:r>
              <a:rPr lang="en-DE"/>
              <a:t>Bedeutungskomposition</a:t>
            </a:r>
          </a:p>
        </p:txBody>
      </p:sp>
      <p:sp>
        <p:nvSpPr>
          <p:cNvPr id="3" name="Footer Placeholder 2">
            <a:extLst>
              <a:ext uri="{FF2B5EF4-FFF2-40B4-BE49-F238E27FC236}">
                <a16:creationId xmlns:a16="http://schemas.microsoft.com/office/drawing/2014/main" id="{CCD9B292-B788-7E4F-8491-BE60C611BDA1}"/>
              </a:ext>
            </a:extLst>
          </p:cNvPr>
          <p:cNvSpPr>
            <a:spLocks noGrp="1"/>
          </p:cNvSpPr>
          <p:nvPr>
            <p:ph type="ftr" sz="quarter" idx="11"/>
          </p:nvPr>
        </p:nvSpPr>
        <p:spPr/>
        <p:txBody>
          <a:bodyPr/>
          <a:lstStyle/>
          <a:p>
            <a:r>
              <a:rPr lang="de-DE"/>
              <a:t>Zimmermann 2014: 19)</a:t>
            </a:r>
          </a:p>
        </p:txBody>
      </p:sp>
      <p:sp>
        <p:nvSpPr>
          <p:cNvPr id="4" name="Slide Number Placeholder 3">
            <a:extLst>
              <a:ext uri="{FF2B5EF4-FFF2-40B4-BE49-F238E27FC236}">
                <a16:creationId xmlns:a16="http://schemas.microsoft.com/office/drawing/2014/main" id="{B4FB0005-507E-674F-AE0D-15F2329EC308}"/>
              </a:ext>
            </a:extLst>
          </p:cNvPr>
          <p:cNvSpPr>
            <a:spLocks noGrp="1"/>
          </p:cNvSpPr>
          <p:nvPr>
            <p:ph type="sldNum" sz="quarter" idx="12"/>
          </p:nvPr>
        </p:nvSpPr>
        <p:spPr/>
        <p:txBody>
          <a:bodyPr/>
          <a:lstStyle/>
          <a:p>
            <a:fld id="{9D195BCC-3514-4B1B-9C18-24F3D67EC549}" type="slidenum">
              <a:rPr lang="de-DE" smtClean="0"/>
              <a:t>3</a:t>
            </a:fld>
            <a:endParaRPr lang="de-DE"/>
          </a:p>
        </p:txBody>
      </p:sp>
      <p:sp>
        <p:nvSpPr>
          <p:cNvPr id="5" name="Text Placeholder 4">
            <a:extLst>
              <a:ext uri="{FF2B5EF4-FFF2-40B4-BE49-F238E27FC236}">
                <a16:creationId xmlns:a16="http://schemas.microsoft.com/office/drawing/2014/main" id="{8D7B870C-B682-B74E-BA58-738B935BDA06}"/>
              </a:ext>
            </a:extLst>
          </p:cNvPr>
          <p:cNvSpPr>
            <a:spLocks noGrp="1"/>
          </p:cNvSpPr>
          <p:nvPr>
            <p:ph type="body" sz="quarter" idx="14"/>
          </p:nvPr>
        </p:nvSpPr>
        <p:spPr/>
        <p:txBody>
          <a:bodyPr/>
          <a:lstStyle/>
          <a:p>
            <a:r>
              <a:rPr lang="en-DE" b="1"/>
              <a:t>Bedeutungskomposition</a:t>
            </a:r>
            <a:r>
              <a:rPr lang="en-DE"/>
              <a:t> ist das, was beim Verstehen komplexer Ausdrücke zur Kenntnis der Wortbedeutungen hinzukommt.</a:t>
            </a:r>
          </a:p>
          <a:p>
            <a:endParaRPr lang="en-DE" sz="900"/>
          </a:p>
          <a:p>
            <a:pPr marL="0" indent="0" algn="ctr">
              <a:buNone/>
            </a:pPr>
            <a:r>
              <a:rPr lang="en-DE" i="1"/>
              <a:t>Peter verspeist ein Känguru.</a:t>
            </a:r>
          </a:p>
          <a:p>
            <a:pPr marL="0" indent="0" algn="ctr">
              <a:buNone/>
            </a:pPr>
            <a:r>
              <a:rPr lang="en-DE" i="1"/>
              <a:t>Ein Känguru verspeist Peter.</a:t>
            </a:r>
          </a:p>
          <a:p>
            <a:pPr marL="0" indent="0" algn="ctr">
              <a:buNone/>
            </a:pPr>
            <a:endParaRPr lang="en-DE" sz="900" i="1"/>
          </a:p>
          <a:p>
            <a:r>
              <a:rPr lang="en-DE"/>
              <a:t>Effekt der Bedeutungskomposition zeigt sich besonders deutlich dort, wo er auf unterschiedliche Weise verlaufen kann und dadurch zu unterschiedlichen Ergebnissen führt </a:t>
            </a:r>
            <a:r>
              <a:rPr lang="en-DE">
                <a:sym typeface="Wingdings" pitchFamily="2" charset="2"/>
              </a:rPr>
              <a:t> </a:t>
            </a:r>
            <a:r>
              <a:rPr lang="en-DE" b="1">
                <a:sym typeface="Wingdings" pitchFamily="2" charset="2"/>
              </a:rPr>
              <a:t>Ambiguität</a:t>
            </a:r>
            <a:endParaRPr lang="en-DE"/>
          </a:p>
        </p:txBody>
      </p:sp>
      <p:sp>
        <p:nvSpPr>
          <p:cNvPr id="6" name="Text Placeholder 5">
            <a:extLst>
              <a:ext uri="{FF2B5EF4-FFF2-40B4-BE49-F238E27FC236}">
                <a16:creationId xmlns:a16="http://schemas.microsoft.com/office/drawing/2014/main" id="{7A4A8264-199F-7C46-9CB1-10095AB54F19}"/>
              </a:ext>
            </a:extLst>
          </p:cNvPr>
          <p:cNvSpPr>
            <a:spLocks noGrp="1"/>
          </p:cNvSpPr>
          <p:nvPr>
            <p:ph type="body" sz="quarter" idx="15"/>
          </p:nvPr>
        </p:nvSpPr>
        <p:spPr/>
        <p:txBody>
          <a:bodyPr/>
          <a:lstStyle/>
          <a:p>
            <a:r>
              <a:rPr lang="en-DE"/>
              <a:t>Von Wörtern zu Worten</a:t>
            </a:r>
          </a:p>
        </p:txBody>
      </p:sp>
    </p:spTree>
    <p:extLst>
      <p:ext uri="{BB962C8B-B14F-4D97-AF65-F5344CB8AC3E}">
        <p14:creationId xmlns:p14="http://schemas.microsoft.com/office/powerpoint/2010/main" val="3362722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4A57-9F0B-A443-9169-36C7EB5A249C}"/>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53F4F0A6-21E5-7148-857C-0C9AF05E41ED}"/>
              </a:ext>
            </a:extLst>
          </p:cNvPr>
          <p:cNvSpPr>
            <a:spLocks noGrp="1"/>
          </p:cNvSpPr>
          <p:nvPr>
            <p:ph type="ftr" sz="quarter" idx="11"/>
          </p:nvPr>
        </p:nvSpPr>
        <p:spPr/>
        <p:txBody>
          <a:bodyPr/>
          <a:lstStyle/>
          <a:p>
            <a:r>
              <a:rPr lang="de-DE"/>
              <a:t>(Zimmermann 2014: 25)</a:t>
            </a:r>
          </a:p>
        </p:txBody>
      </p:sp>
      <p:sp>
        <p:nvSpPr>
          <p:cNvPr id="4" name="Slide Number Placeholder 3">
            <a:extLst>
              <a:ext uri="{FF2B5EF4-FFF2-40B4-BE49-F238E27FC236}">
                <a16:creationId xmlns:a16="http://schemas.microsoft.com/office/drawing/2014/main" id="{E7EE2701-C28B-BF44-B215-0DFAE9D5D31D}"/>
              </a:ext>
            </a:extLst>
          </p:cNvPr>
          <p:cNvSpPr>
            <a:spLocks noGrp="1"/>
          </p:cNvSpPr>
          <p:nvPr>
            <p:ph type="sldNum" sz="quarter" idx="12"/>
          </p:nvPr>
        </p:nvSpPr>
        <p:spPr/>
        <p:txBody>
          <a:bodyPr/>
          <a:lstStyle/>
          <a:p>
            <a:fld id="{9D195BCC-3514-4B1B-9C18-24F3D67EC549}" type="slidenum">
              <a:rPr lang="de-DE" smtClean="0"/>
              <a:t>30</a:t>
            </a:fld>
            <a:endParaRPr lang="de-DE"/>
          </a:p>
        </p:txBody>
      </p:sp>
      <p:sp>
        <p:nvSpPr>
          <p:cNvPr id="5" name="Text Placeholder 4">
            <a:extLst>
              <a:ext uri="{FF2B5EF4-FFF2-40B4-BE49-F238E27FC236}">
                <a16:creationId xmlns:a16="http://schemas.microsoft.com/office/drawing/2014/main" id="{35DCB6A5-DA3C-7645-9196-0C833F2243AF}"/>
              </a:ext>
            </a:extLst>
          </p:cNvPr>
          <p:cNvSpPr>
            <a:spLocks noGrp="1"/>
          </p:cNvSpPr>
          <p:nvPr>
            <p:ph type="body" sz="quarter" idx="14"/>
          </p:nvPr>
        </p:nvSpPr>
        <p:spPr>
          <a:xfrm>
            <a:off x="521550" y="1350789"/>
            <a:ext cx="8101012" cy="3311525"/>
          </a:xfrm>
        </p:spPr>
        <p:txBody>
          <a:bodyPr/>
          <a:lstStyle/>
          <a:p>
            <a:pPr marL="0" indent="0" algn="ctr">
              <a:buNone/>
            </a:pPr>
            <a:endParaRPr lang="en-DE" i="1"/>
          </a:p>
          <a:p>
            <a:pPr marL="0" indent="0" algn="ctr">
              <a:buNone/>
            </a:pPr>
            <a:r>
              <a:rPr lang="en-DE" i="1"/>
              <a:t>die Corona-Regeln, </a:t>
            </a:r>
            <a:r>
              <a:rPr lang="en-DE" i="1">
                <a:solidFill>
                  <a:srgbClr val="C00000"/>
                </a:solidFill>
              </a:rPr>
              <a:t>die Martin nicht gefallen</a:t>
            </a:r>
            <a:r>
              <a:rPr lang="en-DE" i="1"/>
              <a:t>, gelten weiter.</a:t>
            </a:r>
          </a:p>
          <a:p>
            <a:pPr marL="0" indent="0" algn="ctr">
              <a:buNone/>
            </a:pPr>
            <a:endParaRPr lang="en-DE" i="1"/>
          </a:p>
          <a:p>
            <a:pPr marL="0" indent="0">
              <a:buNone/>
            </a:pPr>
            <a:r>
              <a:rPr lang="en-DE" b="1">
                <a:solidFill>
                  <a:srgbClr val="0070C0"/>
                </a:solidFill>
              </a:rPr>
              <a:t>appositive</a:t>
            </a:r>
            <a:r>
              <a:rPr lang="en-DE" b="1"/>
              <a:t> </a:t>
            </a:r>
            <a:r>
              <a:rPr lang="en-DE"/>
              <a:t>Lesart: [[die Corona-Regeln], [die Martin nicht gefallen]]</a:t>
            </a:r>
          </a:p>
          <a:p>
            <a:pPr marL="0" indent="0">
              <a:buNone/>
            </a:pPr>
            <a:r>
              <a:rPr lang="en-DE">
                <a:sym typeface="Wingdings" pitchFamily="2" charset="2"/>
              </a:rPr>
              <a:t> 'die Corona-Regeln, die Martin (alle, insgesamt) nicht gefallen, gelten weiter' </a:t>
            </a:r>
            <a:r>
              <a:rPr lang="en-DE">
                <a:solidFill>
                  <a:srgbClr val="C00000"/>
                </a:solidFill>
                <a:sym typeface="Wingdings" pitchFamily="2" charset="2"/>
              </a:rPr>
              <a:t>nur bei referenziellen Bezugnomina</a:t>
            </a:r>
          </a:p>
          <a:p>
            <a:pPr marL="0" indent="0">
              <a:buNone/>
            </a:pPr>
            <a:endParaRPr lang="en-DE">
              <a:sym typeface="Wingdings" pitchFamily="2" charset="2"/>
            </a:endParaRPr>
          </a:p>
          <a:p>
            <a:pPr marL="0" indent="0">
              <a:buNone/>
            </a:pPr>
            <a:r>
              <a:rPr lang="en-DE" b="1">
                <a:solidFill>
                  <a:srgbClr val="00B050"/>
                </a:solidFill>
                <a:sym typeface="Wingdings" pitchFamily="2" charset="2"/>
              </a:rPr>
              <a:t>restriktive</a:t>
            </a:r>
            <a:r>
              <a:rPr lang="en-DE" b="1">
                <a:sym typeface="Wingdings" pitchFamily="2" charset="2"/>
              </a:rPr>
              <a:t> </a:t>
            </a:r>
            <a:r>
              <a:rPr lang="en-DE">
                <a:sym typeface="Wingdings" pitchFamily="2" charset="2"/>
              </a:rPr>
              <a:t>Lesart: [die [Corona-Regeln, [die Martin nicht gefallen]]]</a:t>
            </a:r>
          </a:p>
          <a:p>
            <a:pPr marL="0" indent="0">
              <a:buNone/>
            </a:pPr>
            <a:r>
              <a:rPr lang="en-DE">
                <a:sym typeface="Wingdings" pitchFamily="2" charset="2"/>
              </a:rPr>
              <a:t> 'diejenigen Corona-Regeln, die Martin nicht gefallen, gelten weiter' </a:t>
            </a:r>
            <a:r>
              <a:rPr lang="en-DE">
                <a:solidFill>
                  <a:srgbClr val="C00000"/>
                </a:solidFill>
                <a:sym typeface="Wingdings" pitchFamily="2" charset="2"/>
              </a:rPr>
              <a:t>bezieht sich auf ein Substantiv, nicht die NP</a:t>
            </a:r>
            <a:endParaRPr lang="en-DE">
              <a:solidFill>
                <a:srgbClr val="C00000"/>
              </a:solidFill>
            </a:endParaRPr>
          </a:p>
        </p:txBody>
      </p:sp>
      <p:sp>
        <p:nvSpPr>
          <p:cNvPr id="6" name="Text Placeholder 5">
            <a:extLst>
              <a:ext uri="{FF2B5EF4-FFF2-40B4-BE49-F238E27FC236}">
                <a16:creationId xmlns:a16="http://schemas.microsoft.com/office/drawing/2014/main" id="{D3176074-F06C-2E4B-8757-C303A2C9980E}"/>
              </a:ext>
            </a:extLst>
          </p:cNvPr>
          <p:cNvSpPr>
            <a:spLocks noGrp="1"/>
          </p:cNvSpPr>
          <p:nvPr>
            <p:ph type="body" sz="quarter" idx="15"/>
          </p:nvPr>
        </p:nvSpPr>
        <p:spPr/>
        <p:txBody>
          <a:bodyPr/>
          <a:lstStyle/>
          <a:p>
            <a:r>
              <a:rPr lang="en-DE"/>
              <a:t>Klammerambiguitäten bei Relativsätzen</a:t>
            </a:r>
          </a:p>
        </p:txBody>
      </p:sp>
    </p:spTree>
    <p:extLst>
      <p:ext uri="{BB962C8B-B14F-4D97-AF65-F5344CB8AC3E}">
        <p14:creationId xmlns:p14="http://schemas.microsoft.com/office/powerpoint/2010/main" val="4108866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9C257-6BCA-E94A-A70E-54E827779185}"/>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F3ED1856-6E46-404D-A326-68021931438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F4C7644-8C8F-A942-8293-3B300F424E8C}"/>
              </a:ext>
            </a:extLst>
          </p:cNvPr>
          <p:cNvSpPr>
            <a:spLocks noGrp="1"/>
          </p:cNvSpPr>
          <p:nvPr>
            <p:ph type="sldNum" sz="quarter" idx="12"/>
          </p:nvPr>
        </p:nvSpPr>
        <p:spPr/>
        <p:txBody>
          <a:bodyPr/>
          <a:lstStyle/>
          <a:p>
            <a:fld id="{9D195BCC-3514-4B1B-9C18-24F3D67EC549}" type="slidenum">
              <a:rPr lang="de-DE" smtClean="0"/>
              <a:t>31</a:t>
            </a:fld>
            <a:endParaRPr lang="de-DE"/>
          </a:p>
        </p:txBody>
      </p:sp>
      <p:sp>
        <p:nvSpPr>
          <p:cNvPr id="5" name="Text Placeholder 4">
            <a:extLst>
              <a:ext uri="{FF2B5EF4-FFF2-40B4-BE49-F238E27FC236}">
                <a16:creationId xmlns:a16="http://schemas.microsoft.com/office/drawing/2014/main" id="{7B95D2D3-76E2-FE49-85CA-218224686A29}"/>
              </a:ext>
            </a:extLst>
          </p:cNvPr>
          <p:cNvSpPr>
            <a:spLocks noGrp="1"/>
          </p:cNvSpPr>
          <p:nvPr>
            <p:ph type="body" sz="quarter" idx="14"/>
          </p:nvPr>
        </p:nvSpPr>
        <p:spPr/>
        <p:txBody>
          <a:bodyPr/>
          <a:lstStyle/>
          <a:p>
            <a:r>
              <a:rPr lang="en-GB">
                <a:latin typeface="Arial" panose="020B0604020202020204" pitchFamily="34" charset="0"/>
              </a:rPr>
              <a:t>appositive Lesart kommt nur zustande, wenn sich das Bezugsnominal auf ein einzelnes Objekt oder eine einzelne Person bezieht – d.h. wenn es </a:t>
            </a:r>
            <a:r>
              <a:rPr lang="en-GB" b="1">
                <a:latin typeface="Arial" panose="020B0604020202020204" pitchFamily="34" charset="0"/>
              </a:rPr>
              <a:t>referenziell </a:t>
            </a:r>
            <a:r>
              <a:rPr lang="en-GB">
                <a:latin typeface="Arial" panose="020B0604020202020204" pitchFamily="34" charset="0"/>
              </a:rPr>
              <a:t>ist.</a:t>
            </a:r>
          </a:p>
          <a:p>
            <a:endParaRPr lang="en-GB">
              <a:latin typeface="Arial" panose="020B0604020202020204" pitchFamily="34" charset="0"/>
            </a:endParaRPr>
          </a:p>
          <a:p>
            <a:r>
              <a:rPr lang="en-GB">
                <a:latin typeface="Arial" panose="020B0604020202020204" pitchFamily="34" charset="0"/>
              </a:rPr>
              <a:t>restriktiver Relativsatz bezieht sich nie auf ein vollständiges Nominal, sondern immer nur auf ein Substantiv. Dabei spielt es keine Rolle, ob dieses Substanntiv Teil eines referenziellen oder eines quantifizierenden Nominals ist. Entscheidend ist einzig und allein, dass überhaupt ein Substantiv vorhanden ist, an das der Relativsatz angehängt werden kann.</a:t>
            </a:r>
          </a:p>
          <a:p>
            <a:endParaRPr lang="en-GB">
              <a:latin typeface="Arial" panose="020B0604020202020204" pitchFamily="34" charset="0"/>
            </a:endParaRPr>
          </a:p>
          <a:p>
            <a:endParaRPr lang="en-GB">
              <a:latin typeface="Arial" panose="020B0604020202020204" pitchFamily="34" charset="0"/>
            </a:endParaRPr>
          </a:p>
          <a:p>
            <a:endParaRPr lang="en-DE"/>
          </a:p>
          <a:p>
            <a:endParaRPr lang="en-DE"/>
          </a:p>
        </p:txBody>
      </p:sp>
      <p:sp>
        <p:nvSpPr>
          <p:cNvPr id="6" name="Text Placeholder 5">
            <a:extLst>
              <a:ext uri="{FF2B5EF4-FFF2-40B4-BE49-F238E27FC236}">
                <a16:creationId xmlns:a16="http://schemas.microsoft.com/office/drawing/2014/main" id="{D5BCEDBC-5798-CD4A-9132-E2F6822C0951}"/>
              </a:ext>
            </a:extLst>
          </p:cNvPr>
          <p:cNvSpPr>
            <a:spLocks noGrp="1"/>
          </p:cNvSpPr>
          <p:nvPr>
            <p:ph type="body" sz="quarter" idx="15"/>
          </p:nvPr>
        </p:nvSpPr>
        <p:spPr/>
        <p:txBody>
          <a:bodyPr/>
          <a:lstStyle/>
          <a:p>
            <a:r>
              <a:rPr lang="en-DE"/>
              <a:t>Appositive und restriktive Relativsätze</a:t>
            </a:r>
          </a:p>
        </p:txBody>
      </p:sp>
    </p:spTree>
    <p:extLst>
      <p:ext uri="{BB962C8B-B14F-4D97-AF65-F5344CB8AC3E}">
        <p14:creationId xmlns:p14="http://schemas.microsoft.com/office/powerpoint/2010/main" val="1214687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C86E1-FB8F-C34E-8008-43695EE2D62D}"/>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A90F2EC8-B146-E04E-85CE-3A47DC01C03A}"/>
              </a:ext>
            </a:extLst>
          </p:cNvPr>
          <p:cNvSpPr>
            <a:spLocks noGrp="1"/>
          </p:cNvSpPr>
          <p:nvPr>
            <p:ph type="ftr" sz="quarter" idx="11"/>
          </p:nvPr>
        </p:nvSpPr>
        <p:spPr/>
        <p:txBody>
          <a:bodyPr/>
          <a:lstStyle/>
          <a:p>
            <a:r>
              <a:rPr lang="de-DE"/>
              <a:t>(Zimmermann 2014)</a:t>
            </a:r>
          </a:p>
        </p:txBody>
      </p:sp>
      <p:sp>
        <p:nvSpPr>
          <p:cNvPr id="4" name="Slide Number Placeholder 3">
            <a:extLst>
              <a:ext uri="{FF2B5EF4-FFF2-40B4-BE49-F238E27FC236}">
                <a16:creationId xmlns:a16="http://schemas.microsoft.com/office/drawing/2014/main" id="{94F8B41D-CDA6-6B4C-B81D-EC6C6ED9B9D9}"/>
              </a:ext>
            </a:extLst>
          </p:cNvPr>
          <p:cNvSpPr>
            <a:spLocks noGrp="1"/>
          </p:cNvSpPr>
          <p:nvPr>
            <p:ph type="sldNum" sz="quarter" idx="12"/>
          </p:nvPr>
        </p:nvSpPr>
        <p:spPr/>
        <p:txBody>
          <a:bodyPr/>
          <a:lstStyle/>
          <a:p>
            <a:fld id="{9D195BCC-3514-4B1B-9C18-24F3D67EC549}" type="slidenum">
              <a:rPr lang="de-DE" smtClean="0"/>
              <a:t>32</a:t>
            </a:fld>
            <a:endParaRPr lang="de-DE"/>
          </a:p>
        </p:txBody>
      </p:sp>
      <p:sp>
        <p:nvSpPr>
          <p:cNvPr id="5" name="Text Placeholder 4">
            <a:extLst>
              <a:ext uri="{FF2B5EF4-FFF2-40B4-BE49-F238E27FC236}">
                <a16:creationId xmlns:a16="http://schemas.microsoft.com/office/drawing/2014/main" id="{8BCBAFA7-EBA9-9849-B0DB-73C2ACDED6BB}"/>
              </a:ext>
            </a:extLst>
          </p:cNvPr>
          <p:cNvSpPr>
            <a:spLocks noGrp="1"/>
          </p:cNvSpPr>
          <p:nvPr>
            <p:ph type="body" sz="quarter" idx="14"/>
          </p:nvPr>
        </p:nvSpPr>
        <p:spPr/>
        <p:txBody>
          <a:bodyPr/>
          <a:lstStyle/>
          <a:p>
            <a:r>
              <a:rPr lang="en-DE" i="1"/>
              <a:t>Dieses Auto gehört niemandem, der hier wohnt.</a:t>
            </a:r>
          </a:p>
          <a:p>
            <a:pPr marL="0" indent="0">
              <a:buNone/>
            </a:pPr>
            <a:r>
              <a:rPr lang="en-DE">
                <a:sym typeface="Wingdings" pitchFamily="2" charset="2"/>
              </a:rPr>
              <a:t> restriktiv oder appositiv? Auf den ersten Blick weder das eine noch das andere, weil </a:t>
            </a:r>
            <a:r>
              <a:rPr lang="en-DE" i="1">
                <a:sym typeface="Wingdings" pitchFamily="2" charset="2"/>
              </a:rPr>
              <a:t>niemand </a:t>
            </a:r>
            <a:r>
              <a:rPr lang="en-DE">
                <a:sym typeface="Wingdings" pitchFamily="2" charset="2"/>
              </a:rPr>
              <a:t>weder ein Substantiv ist noch sich auf ein einzelnes Objekt bezieht...</a:t>
            </a:r>
          </a:p>
          <a:p>
            <a:pPr marL="0" indent="0">
              <a:buNone/>
            </a:pPr>
            <a:endParaRPr lang="en-DE">
              <a:sym typeface="Wingdings" pitchFamily="2" charset="2"/>
            </a:endParaRPr>
          </a:p>
          <a:p>
            <a:r>
              <a:rPr lang="en-DE">
                <a:sym typeface="Wingdings" pitchFamily="2" charset="2"/>
              </a:rPr>
              <a:t>häufige "Lösung" dieses Problems: lexikalische Zerlegung, z.B. von </a:t>
            </a:r>
            <a:r>
              <a:rPr lang="en-DE" i="1">
                <a:sym typeface="Wingdings" pitchFamily="2" charset="2"/>
              </a:rPr>
              <a:t>niemand </a:t>
            </a:r>
            <a:r>
              <a:rPr lang="en-DE">
                <a:sym typeface="Wingdings" pitchFamily="2" charset="2"/>
              </a:rPr>
              <a:t>in "kein Mensch":</a:t>
            </a:r>
          </a:p>
          <a:p>
            <a:pPr marL="0" indent="0" algn="ctr">
              <a:buNone/>
            </a:pPr>
            <a:r>
              <a:rPr lang="en-DE" i="1">
                <a:sym typeface="Wingdings" pitchFamily="2" charset="2"/>
              </a:rPr>
              <a:t>Dieses Auto gehört keinem Menschen, der hier wohnt.</a:t>
            </a:r>
          </a:p>
          <a:p>
            <a:endParaRPr lang="en-DE"/>
          </a:p>
        </p:txBody>
      </p:sp>
      <p:sp>
        <p:nvSpPr>
          <p:cNvPr id="6" name="Text Placeholder 5">
            <a:extLst>
              <a:ext uri="{FF2B5EF4-FFF2-40B4-BE49-F238E27FC236}">
                <a16:creationId xmlns:a16="http://schemas.microsoft.com/office/drawing/2014/main" id="{D331FBC4-3957-CA49-B3F1-D0EB522ED55A}"/>
              </a:ext>
            </a:extLst>
          </p:cNvPr>
          <p:cNvSpPr>
            <a:spLocks noGrp="1"/>
          </p:cNvSpPr>
          <p:nvPr>
            <p:ph type="body" sz="quarter" idx="15"/>
          </p:nvPr>
        </p:nvSpPr>
        <p:spPr/>
        <p:txBody>
          <a:bodyPr/>
          <a:lstStyle/>
          <a:p>
            <a:r>
              <a:rPr lang="en-DE"/>
              <a:t>Lexikalische Zerlegung</a:t>
            </a:r>
          </a:p>
        </p:txBody>
      </p:sp>
    </p:spTree>
    <p:extLst>
      <p:ext uri="{BB962C8B-B14F-4D97-AF65-F5344CB8AC3E}">
        <p14:creationId xmlns:p14="http://schemas.microsoft.com/office/powerpoint/2010/main" val="3206279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AEE5-FBA7-FC42-B4DF-34023A8BDAFB}"/>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F04898C3-5DEB-AE4C-A0F1-391AF6AEFDC0}"/>
              </a:ext>
            </a:extLst>
          </p:cNvPr>
          <p:cNvSpPr>
            <a:spLocks noGrp="1"/>
          </p:cNvSpPr>
          <p:nvPr>
            <p:ph type="ftr" sz="quarter" idx="11"/>
          </p:nvPr>
        </p:nvSpPr>
        <p:spPr/>
        <p:txBody>
          <a:bodyPr/>
          <a:lstStyle/>
          <a:p>
            <a:r>
              <a:rPr lang="de-DE"/>
              <a:t>https://www.der-postillon.com/2015/11/single-der-sich-alle-11-minuten.html</a:t>
            </a:r>
          </a:p>
        </p:txBody>
      </p:sp>
      <p:sp>
        <p:nvSpPr>
          <p:cNvPr id="4" name="Slide Number Placeholder 3">
            <a:extLst>
              <a:ext uri="{FF2B5EF4-FFF2-40B4-BE49-F238E27FC236}">
                <a16:creationId xmlns:a16="http://schemas.microsoft.com/office/drawing/2014/main" id="{378DDA64-F8AF-CF45-856C-1AD47C6399A0}"/>
              </a:ext>
            </a:extLst>
          </p:cNvPr>
          <p:cNvSpPr>
            <a:spLocks noGrp="1"/>
          </p:cNvSpPr>
          <p:nvPr>
            <p:ph type="sldNum" sz="quarter" idx="12"/>
          </p:nvPr>
        </p:nvSpPr>
        <p:spPr/>
        <p:txBody>
          <a:bodyPr/>
          <a:lstStyle/>
          <a:p>
            <a:fld id="{9D195BCC-3514-4B1B-9C18-24F3D67EC549}" type="slidenum">
              <a:rPr lang="de-DE" smtClean="0"/>
              <a:t>33</a:t>
            </a:fld>
            <a:endParaRPr lang="de-DE"/>
          </a:p>
        </p:txBody>
      </p:sp>
      <p:sp>
        <p:nvSpPr>
          <p:cNvPr id="5" name="Text Placeholder 4">
            <a:extLst>
              <a:ext uri="{FF2B5EF4-FFF2-40B4-BE49-F238E27FC236}">
                <a16:creationId xmlns:a16="http://schemas.microsoft.com/office/drawing/2014/main" id="{41A97559-8E44-7A46-BBC1-B216DEE96729}"/>
              </a:ext>
            </a:extLst>
          </p:cNvPr>
          <p:cNvSpPr>
            <a:spLocks noGrp="1"/>
          </p:cNvSpPr>
          <p:nvPr>
            <p:ph type="body" sz="quarter" idx="14"/>
          </p:nvPr>
        </p:nvSpPr>
        <p:spPr>
          <a:xfrm>
            <a:off x="4140403" y="1618607"/>
            <a:ext cx="4680069" cy="3311525"/>
          </a:xfrm>
        </p:spPr>
        <p:txBody>
          <a:bodyPr/>
          <a:lstStyle/>
          <a:p>
            <a:pPr marL="0" indent="0">
              <a:buNone/>
            </a:pPr>
            <a:r>
              <a:rPr lang="en-DE" i="1">
                <a:solidFill>
                  <a:srgbClr val="0070C0"/>
                </a:solidFill>
              </a:rPr>
              <a:t>Alle elf Minuten </a:t>
            </a:r>
            <a:r>
              <a:rPr lang="en-DE" i="1"/>
              <a:t>verliebt sich </a:t>
            </a:r>
            <a:r>
              <a:rPr lang="en-DE" i="1">
                <a:solidFill>
                  <a:srgbClr val="00B050"/>
                </a:solidFill>
              </a:rPr>
              <a:t>ein Single </a:t>
            </a:r>
            <a:r>
              <a:rPr lang="en-DE" i="1"/>
              <a:t>über [Partnerbörse]</a:t>
            </a:r>
          </a:p>
          <a:p>
            <a:pPr marL="0" indent="0">
              <a:buNone/>
            </a:pPr>
            <a:endParaRPr lang="en-DE" i="1"/>
          </a:p>
          <a:p>
            <a:pPr marL="457200" indent="-457200">
              <a:buFont typeface="+mj-lt"/>
              <a:buAutoNum type="alphaLcPeriod"/>
            </a:pPr>
            <a:r>
              <a:rPr lang="en-DE"/>
              <a:t>Alle elf Minuten gilt, dass es einen Single gibt, der sich verliebt.</a:t>
            </a:r>
          </a:p>
          <a:p>
            <a:pPr marL="457200" indent="-457200">
              <a:buFont typeface="+mj-lt"/>
              <a:buAutoNum type="alphaLcPeriod"/>
            </a:pPr>
            <a:r>
              <a:rPr lang="en-DE"/>
              <a:t>Es gibt einen Single, für den alle 11 Minuten gilt, dass er sich verliebt.</a:t>
            </a:r>
          </a:p>
        </p:txBody>
      </p:sp>
      <p:sp>
        <p:nvSpPr>
          <p:cNvPr id="6" name="Text Placeholder 5">
            <a:extLst>
              <a:ext uri="{FF2B5EF4-FFF2-40B4-BE49-F238E27FC236}">
                <a16:creationId xmlns:a16="http://schemas.microsoft.com/office/drawing/2014/main" id="{FD1E7FDD-853C-0748-92AC-1CEA57EDB024}"/>
              </a:ext>
            </a:extLst>
          </p:cNvPr>
          <p:cNvSpPr>
            <a:spLocks noGrp="1"/>
          </p:cNvSpPr>
          <p:nvPr>
            <p:ph type="body" sz="quarter" idx="15"/>
          </p:nvPr>
        </p:nvSpPr>
        <p:spPr>
          <a:xfrm>
            <a:off x="521493" y="1198051"/>
            <a:ext cx="8101013" cy="324250"/>
          </a:xfrm>
        </p:spPr>
        <p:txBody>
          <a:bodyPr/>
          <a:lstStyle/>
          <a:p>
            <a:r>
              <a:rPr lang="en-DE"/>
              <a:t>Skopusambiguität</a:t>
            </a:r>
          </a:p>
        </p:txBody>
      </p:sp>
      <p:pic>
        <p:nvPicPr>
          <p:cNvPr id="7" name="Picture 6">
            <a:extLst>
              <a:ext uri="{FF2B5EF4-FFF2-40B4-BE49-F238E27FC236}">
                <a16:creationId xmlns:a16="http://schemas.microsoft.com/office/drawing/2014/main" id="{74515B55-666A-064C-B124-F722A8CEC97B}"/>
              </a:ext>
            </a:extLst>
          </p:cNvPr>
          <p:cNvPicPr>
            <a:picLocks noChangeAspect="1"/>
          </p:cNvPicPr>
          <p:nvPr/>
        </p:nvPicPr>
        <p:blipFill>
          <a:blip r:embed="rId3"/>
          <a:stretch>
            <a:fillRect/>
          </a:stretch>
        </p:blipFill>
        <p:spPr>
          <a:xfrm>
            <a:off x="489960" y="1552340"/>
            <a:ext cx="3357684" cy="3307652"/>
          </a:xfrm>
          <a:prstGeom prst="rect">
            <a:avLst/>
          </a:prstGeom>
        </p:spPr>
      </p:pic>
    </p:spTree>
    <p:extLst>
      <p:ext uri="{BB962C8B-B14F-4D97-AF65-F5344CB8AC3E}">
        <p14:creationId xmlns:p14="http://schemas.microsoft.com/office/powerpoint/2010/main" val="2402677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A08C-CCAD-F04F-9BDA-1EF7EA9E31CF}"/>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8CAD48A3-DEB9-BF49-B2E8-A03FB36E6DA2}"/>
              </a:ext>
            </a:extLst>
          </p:cNvPr>
          <p:cNvSpPr>
            <a:spLocks noGrp="1"/>
          </p:cNvSpPr>
          <p:nvPr>
            <p:ph type="ftr" sz="quarter" idx="11"/>
          </p:nvPr>
        </p:nvSpPr>
        <p:spPr/>
        <p:txBody>
          <a:bodyPr/>
          <a:lstStyle/>
          <a:p>
            <a:r>
              <a:rPr lang="de-DE"/>
              <a:t>(Zimmermann 2014: 30, 80f.)</a:t>
            </a:r>
          </a:p>
        </p:txBody>
      </p:sp>
      <p:sp>
        <p:nvSpPr>
          <p:cNvPr id="4" name="Slide Number Placeholder 3">
            <a:extLst>
              <a:ext uri="{FF2B5EF4-FFF2-40B4-BE49-F238E27FC236}">
                <a16:creationId xmlns:a16="http://schemas.microsoft.com/office/drawing/2014/main" id="{7C2552BF-F9E7-144B-AC52-EA323C806A54}"/>
              </a:ext>
            </a:extLst>
          </p:cNvPr>
          <p:cNvSpPr>
            <a:spLocks noGrp="1"/>
          </p:cNvSpPr>
          <p:nvPr>
            <p:ph type="sldNum" sz="quarter" idx="12"/>
          </p:nvPr>
        </p:nvSpPr>
        <p:spPr/>
        <p:txBody>
          <a:bodyPr/>
          <a:lstStyle/>
          <a:p>
            <a:fld id="{9D195BCC-3514-4B1B-9C18-24F3D67EC549}" type="slidenum">
              <a:rPr lang="de-DE" smtClean="0"/>
              <a:t>34</a:t>
            </a:fld>
            <a:endParaRPr lang="de-DE"/>
          </a:p>
        </p:txBody>
      </p:sp>
      <p:sp>
        <p:nvSpPr>
          <p:cNvPr id="5" name="Text Placeholder 4">
            <a:extLst>
              <a:ext uri="{FF2B5EF4-FFF2-40B4-BE49-F238E27FC236}">
                <a16:creationId xmlns:a16="http://schemas.microsoft.com/office/drawing/2014/main" id="{0C3EF921-2904-EE49-BD0D-4BACB501845E}"/>
              </a:ext>
            </a:extLst>
          </p:cNvPr>
          <p:cNvSpPr>
            <a:spLocks noGrp="1"/>
          </p:cNvSpPr>
          <p:nvPr>
            <p:ph type="body" sz="quarter" idx="14"/>
          </p:nvPr>
        </p:nvSpPr>
        <p:spPr/>
        <p:txBody>
          <a:bodyPr/>
          <a:lstStyle/>
          <a:p>
            <a:r>
              <a:rPr lang="en-DE"/>
              <a:t>die beiden Lesarten unterscheiden sich in der "Rangfolge" der beiden quantifizierenden Nominale </a:t>
            </a:r>
            <a:r>
              <a:rPr lang="en-DE" i="1"/>
              <a:t>alle elf Minuten </a:t>
            </a:r>
            <a:r>
              <a:rPr lang="en-DE"/>
              <a:t>und </a:t>
            </a:r>
            <a:r>
              <a:rPr lang="en-DE" i="1"/>
              <a:t>ein Single – </a:t>
            </a:r>
            <a:r>
              <a:rPr lang="en-DE"/>
              <a:t>in semantischer Terminologie: in ihrem </a:t>
            </a:r>
            <a:r>
              <a:rPr lang="en-DE" b="1"/>
              <a:t>Skopus</a:t>
            </a:r>
            <a:endParaRPr lang="en-DE"/>
          </a:p>
          <a:p>
            <a:r>
              <a:rPr lang="en-DE"/>
              <a:t>es handelt sich daher um eine sog. </a:t>
            </a:r>
            <a:r>
              <a:rPr lang="en-DE" b="1"/>
              <a:t>Skopusambiguität.</a:t>
            </a:r>
          </a:p>
          <a:p>
            <a:endParaRPr lang="en-DE" b="1"/>
          </a:p>
          <a:p>
            <a:endParaRPr lang="en-DE"/>
          </a:p>
        </p:txBody>
      </p:sp>
      <p:sp>
        <p:nvSpPr>
          <p:cNvPr id="6" name="Text Placeholder 5">
            <a:extLst>
              <a:ext uri="{FF2B5EF4-FFF2-40B4-BE49-F238E27FC236}">
                <a16:creationId xmlns:a16="http://schemas.microsoft.com/office/drawing/2014/main" id="{09528F1D-5302-F74B-93E9-9DFF14E4DB73}"/>
              </a:ext>
            </a:extLst>
          </p:cNvPr>
          <p:cNvSpPr>
            <a:spLocks noGrp="1"/>
          </p:cNvSpPr>
          <p:nvPr>
            <p:ph type="body" sz="quarter" idx="15"/>
          </p:nvPr>
        </p:nvSpPr>
        <p:spPr/>
        <p:txBody>
          <a:bodyPr/>
          <a:lstStyle/>
          <a:p>
            <a:r>
              <a:rPr lang="en-DE"/>
              <a:t>Skopusambiguität</a:t>
            </a:r>
          </a:p>
        </p:txBody>
      </p:sp>
    </p:spTree>
    <p:extLst>
      <p:ext uri="{BB962C8B-B14F-4D97-AF65-F5344CB8AC3E}">
        <p14:creationId xmlns:p14="http://schemas.microsoft.com/office/powerpoint/2010/main" val="3477648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9987-D016-1D47-9495-34F2955FB29B}"/>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F3C65663-CB57-D846-9CC1-55318A26F596}"/>
              </a:ext>
            </a:extLst>
          </p:cNvPr>
          <p:cNvSpPr>
            <a:spLocks noGrp="1"/>
          </p:cNvSpPr>
          <p:nvPr>
            <p:ph type="ftr" sz="quarter" idx="11"/>
          </p:nvPr>
        </p:nvSpPr>
        <p:spPr/>
        <p:txBody>
          <a:bodyPr/>
          <a:lstStyle/>
          <a:p>
            <a:r>
              <a:rPr lang="de-DE"/>
              <a:t>(Meibauer et al. 2015: 167)</a:t>
            </a:r>
          </a:p>
        </p:txBody>
      </p:sp>
      <p:sp>
        <p:nvSpPr>
          <p:cNvPr id="4" name="Slide Number Placeholder 3">
            <a:extLst>
              <a:ext uri="{FF2B5EF4-FFF2-40B4-BE49-F238E27FC236}">
                <a16:creationId xmlns:a16="http://schemas.microsoft.com/office/drawing/2014/main" id="{E1B6F070-F389-B74C-B449-E75B094BA777}"/>
              </a:ext>
            </a:extLst>
          </p:cNvPr>
          <p:cNvSpPr>
            <a:spLocks noGrp="1"/>
          </p:cNvSpPr>
          <p:nvPr>
            <p:ph type="sldNum" sz="quarter" idx="12"/>
          </p:nvPr>
        </p:nvSpPr>
        <p:spPr/>
        <p:txBody>
          <a:bodyPr/>
          <a:lstStyle/>
          <a:p>
            <a:fld id="{9D195BCC-3514-4B1B-9C18-24F3D67EC549}" type="slidenum">
              <a:rPr lang="de-DE" smtClean="0"/>
              <a:t>35</a:t>
            </a:fld>
            <a:endParaRPr lang="de-DE"/>
          </a:p>
        </p:txBody>
      </p:sp>
      <p:sp>
        <p:nvSpPr>
          <p:cNvPr id="5" name="Text Placeholder 4">
            <a:extLst>
              <a:ext uri="{FF2B5EF4-FFF2-40B4-BE49-F238E27FC236}">
                <a16:creationId xmlns:a16="http://schemas.microsoft.com/office/drawing/2014/main" id="{17800735-FD51-1846-9981-32FE1BDFEE00}"/>
              </a:ext>
            </a:extLst>
          </p:cNvPr>
          <p:cNvSpPr>
            <a:spLocks noGrp="1"/>
          </p:cNvSpPr>
          <p:nvPr>
            <p:ph type="body" sz="quarter" idx="14"/>
          </p:nvPr>
        </p:nvSpPr>
        <p:spPr/>
        <p:txBody>
          <a:bodyPr/>
          <a:lstStyle/>
          <a:p>
            <a:pPr marL="0" indent="0">
              <a:buNone/>
            </a:pPr>
            <a:r>
              <a:rPr lang="en-GB" sz="1800" i="1">
                <a:solidFill>
                  <a:srgbClr val="0070C0"/>
                </a:solidFill>
              </a:rPr>
              <a:t>Jedes Kind</a:t>
            </a:r>
            <a:r>
              <a:rPr lang="en-GB" sz="1800" i="1"/>
              <a:t> mag </a:t>
            </a:r>
            <a:r>
              <a:rPr lang="en-GB" sz="1800" i="1">
                <a:solidFill>
                  <a:srgbClr val="00B050"/>
                </a:solidFill>
              </a:rPr>
              <a:t>einen Film</a:t>
            </a:r>
            <a:r>
              <a:rPr lang="en-GB" sz="1800" i="1"/>
              <a:t>.</a:t>
            </a:r>
          </a:p>
          <a:p>
            <a:pPr marL="0" indent="0">
              <a:buNone/>
            </a:pPr>
            <a:endParaRPr lang="en-GB" sz="700"/>
          </a:p>
          <a:p>
            <a:r>
              <a:rPr lang="en-GB" sz="1800"/>
              <a:t>Quantifizierende NPs wie </a:t>
            </a:r>
            <a:r>
              <a:rPr lang="en-GB" sz="1800" i="1">
                <a:solidFill>
                  <a:srgbClr val="00B050"/>
                </a:solidFill>
              </a:rPr>
              <a:t>einen Film</a:t>
            </a:r>
            <a:r>
              <a:rPr lang="en-GB" sz="1800">
                <a:solidFill>
                  <a:srgbClr val="00B050"/>
                </a:solidFill>
              </a:rPr>
              <a:t> </a:t>
            </a:r>
            <a:r>
              <a:rPr lang="en-GB" sz="1800"/>
              <a:t>und </a:t>
            </a:r>
            <a:r>
              <a:rPr lang="en-GB" sz="1800" i="1">
                <a:solidFill>
                  <a:srgbClr val="0070C0"/>
                </a:solidFill>
              </a:rPr>
              <a:t>jedes Kind</a:t>
            </a:r>
            <a:r>
              <a:rPr lang="en-GB" sz="1800">
                <a:solidFill>
                  <a:srgbClr val="0070C0"/>
                </a:solidFill>
              </a:rPr>
              <a:t> </a:t>
            </a:r>
            <a:r>
              <a:rPr lang="en-GB" sz="1800"/>
              <a:t>haben einen bestimmten Wirkungsbereich (Skopus). </a:t>
            </a:r>
          </a:p>
          <a:p>
            <a:r>
              <a:rPr lang="en-GB" sz="1800"/>
              <a:t>Enthält ein Satz zwei quantifizierende NPs, können die Wirkungsbereiche (Skopen) beider NPs interagieren.</a:t>
            </a:r>
          </a:p>
          <a:p>
            <a:r>
              <a:rPr lang="en-GB" sz="1800"/>
              <a:t>Ist der Wirkungsbereich der ersten NP </a:t>
            </a:r>
            <a:r>
              <a:rPr lang="en-GB" sz="1800" i="1">
                <a:solidFill>
                  <a:srgbClr val="00B050"/>
                </a:solidFill>
              </a:rPr>
              <a:t>einen Film</a:t>
            </a:r>
            <a:r>
              <a:rPr lang="en-GB" sz="1800">
                <a:solidFill>
                  <a:srgbClr val="00B050"/>
                </a:solidFill>
              </a:rPr>
              <a:t> </a:t>
            </a:r>
            <a:r>
              <a:rPr lang="en-GB" sz="1800"/>
              <a:t>größer als der der zweiten NP </a:t>
            </a:r>
            <a:r>
              <a:rPr lang="en-GB" sz="1800" i="1">
                <a:solidFill>
                  <a:srgbClr val="0070C0"/>
                </a:solidFill>
              </a:rPr>
              <a:t>jedes Kind</a:t>
            </a:r>
            <a:r>
              <a:rPr lang="en-GB" sz="1800"/>
              <a:t>, dann bedeutet Satz (6d), dass es einen Film gibt, für den gilt, dass ihn jedes Kind gesehen hat. </a:t>
            </a:r>
          </a:p>
          <a:p>
            <a:r>
              <a:rPr lang="en-GB" sz="1800"/>
              <a:t>Ist dagegen der Skopus der zweiten NP größer als der der ersten NP, dann bedeutet der Satz, dass für jedes Kind gilt, dass es einen Film gesehen hat, wobei nicht jedes Kind den gleichen Film gesehen haben muss.</a:t>
            </a:r>
            <a:endParaRPr lang="en-DE" sz="1800"/>
          </a:p>
        </p:txBody>
      </p:sp>
      <p:sp>
        <p:nvSpPr>
          <p:cNvPr id="6" name="Text Placeholder 5">
            <a:extLst>
              <a:ext uri="{FF2B5EF4-FFF2-40B4-BE49-F238E27FC236}">
                <a16:creationId xmlns:a16="http://schemas.microsoft.com/office/drawing/2014/main" id="{144F7EEE-52C0-A54E-B4DE-9D64F763EEE4}"/>
              </a:ext>
            </a:extLst>
          </p:cNvPr>
          <p:cNvSpPr>
            <a:spLocks noGrp="1"/>
          </p:cNvSpPr>
          <p:nvPr>
            <p:ph type="body" sz="quarter" idx="15"/>
          </p:nvPr>
        </p:nvSpPr>
        <p:spPr/>
        <p:txBody>
          <a:bodyPr/>
          <a:lstStyle/>
          <a:p>
            <a:r>
              <a:rPr lang="en-DE"/>
              <a:t>Skopusambiguität</a:t>
            </a:r>
          </a:p>
        </p:txBody>
      </p:sp>
    </p:spTree>
    <p:extLst>
      <p:ext uri="{BB962C8B-B14F-4D97-AF65-F5344CB8AC3E}">
        <p14:creationId xmlns:p14="http://schemas.microsoft.com/office/powerpoint/2010/main" val="4253514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9987-D016-1D47-9495-34F2955FB29B}"/>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F3C65663-CB57-D846-9CC1-55318A26F596}"/>
              </a:ext>
            </a:extLst>
          </p:cNvPr>
          <p:cNvSpPr>
            <a:spLocks noGrp="1"/>
          </p:cNvSpPr>
          <p:nvPr>
            <p:ph type="ftr" sz="quarter" idx="11"/>
          </p:nvPr>
        </p:nvSpPr>
        <p:spPr/>
        <p:txBody>
          <a:bodyPr/>
          <a:lstStyle/>
          <a:p>
            <a:r>
              <a:rPr lang="de-DE"/>
              <a:t>(Zimmermann 2014: 30, 80f.; https://www.coli.uni-saarland.de/projects/milca/courses/comsem/html/node92.html#sec_clls-scope-intro)</a:t>
            </a:r>
          </a:p>
        </p:txBody>
      </p:sp>
      <p:sp>
        <p:nvSpPr>
          <p:cNvPr id="4" name="Slide Number Placeholder 3">
            <a:extLst>
              <a:ext uri="{FF2B5EF4-FFF2-40B4-BE49-F238E27FC236}">
                <a16:creationId xmlns:a16="http://schemas.microsoft.com/office/drawing/2014/main" id="{E1B6F070-F389-B74C-B449-E75B094BA777}"/>
              </a:ext>
            </a:extLst>
          </p:cNvPr>
          <p:cNvSpPr>
            <a:spLocks noGrp="1"/>
          </p:cNvSpPr>
          <p:nvPr>
            <p:ph type="sldNum" sz="quarter" idx="12"/>
          </p:nvPr>
        </p:nvSpPr>
        <p:spPr/>
        <p:txBody>
          <a:bodyPr/>
          <a:lstStyle/>
          <a:p>
            <a:fld id="{9D195BCC-3514-4B1B-9C18-24F3D67EC549}" type="slidenum">
              <a:rPr lang="de-DE" smtClean="0"/>
              <a:t>36</a:t>
            </a:fld>
            <a:endParaRPr lang="de-DE"/>
          </a:p>
        </p:txBody>
      </p:sp>
      <p:sp>
        <p:nvSpPr>
          <p:cNvPr id="5" name="Text Placeholder 4">
            <a:extLst>
              <a:ext uri="{FF2B5EF4-FFF2-40B4-BE49-F238E27FC236}">
                <a16:creationId xmlns:a16="http://schemas.microsoft.com/office/drawing/2014/main" id="{17800735-FD51-1846-9981-32FE1BDFEE00}"/>
              </a:ext>
            </a:extLst>
          </p:cNvPr>
          <p:cNvSpPr>
            <a:spLocks noGrp="1"/>
          </p:cNvSpPr>
          <p:nvPr>
            <p:ph type="body" sz="quarter" idx="14"/>
          </p:nvPr>
        </p:nvSpPr>
        <p:spPr/>
        <p:txBody>
          <a:bodyPr/>
          <a:lstStyle/>
          <a:p>
            <a:pPr marL="0" indent="0">
              <a:buNone/>
            </a:pPr>
            <a:r>
              <a:rPr lang="en-GB" sz="1800" i="1">
                <a:solidFill>
                  <a:srgbClr val="0070C0"/>
                </a:solidFill>
              </a:rPr>
              <a:t>Jedes Kind</a:t>
            </a:r>
            <a:r>
              <a:rPr lang="en-GB" sz="1800" i="1"/>
              <a:t> mag </a:t>
            </a:r>
            <a:r>
              <a:rPr lang="en-GB" sz="1800" i="1">
                <a:solidFill>
                  <a:srgbClr val="00B050"/>
                </a:solidFill>
              </a:rPr>
              <a:t>einen Film</a:t>
            </a:r>
            <a:r>
              <a:rPr lang="en-GB" sz="1800" i="1"/>
              <a:t>.</a:t>
            </a:r>
          </a:p>
          <a:p>
            <a:pPr marL="0" indent="0">
              <a:buNone/>
            </a:pPr>
            <a:endParaRPr lang="en-DE" sz="200"/>
          </a:p>
          <a:p>
            <a:pPr marL="0" indent="0">
              <a:buNone/>
            </a:pPr>
            <a:endParaRPr lang="en-DE" sz="1800"/>
          </a:p>
          <a:p>
            <a:pPr marL="0" indent="0">
              <a:buNone/>
            </a:pPr>
            <a:r>
              <a:rPr lang="en-DE" sz="1800" b="1"/>
              <a:t>Lesart 1:</a:t>
            </a:r>
            <a:r>
              <a:rPr lang="en-DE" sz="1800"/>
              <a:t> 	∃y.</a:t>
            </a:r>
            <a:r>
              <a:rPr lang="en-DE" sz="1800">
                <a:solidFill>
                  <a:srgbClr val="00B050"/>
                </a:solidFill>
              </a:rPr>
              <a:t>FILM</a:t>
            </a:r>
            <a:r>
              <a:rPr lang="en-DE" sz="1800"/>
              <a:t>(</a:t>
            </a:r>
            <a:r>
              <a:rPr lang="en-DE" sz="1800">
                <a:solidFill>
                  <a:srgbClr val="00B050"/>
                </a:solidFill>
              </a:rPr>
              <a:t>y</a:t>
            </a:r>
            <a:r>
              <a:rPr lang="en-DE" sz="1800"/>
              <a:t>) ∧ (∀</a:t>
            </a:r>
            <a:r>
              <a:rPr lang="en-DE" sz="1800">
                <a:solidFill>
                  <a:srgbClr val="0070C0"/>
                </a:solidFill>
              </a:rPr>
              <a:t>x</a:t>
            </a:r>
            <a:r>
              <a:rPr lang="en-DE" sz="1800"/>
              <a:t>.</a:t>
            </a:r>
            <a:r>
              <a:rPr lang="en-DE" sz="1800">
                <a:solidFill>
                  <a:srgbClr val="0070C0"/>
                </a:solidFill>
              </a:rPr>
              <a:t>KIND</a:t>
            </a:r>
            <a:r>
              <a:rPr lang="en-DE" sz="1800"/>
              <a:t>(</a:t>
            </a:r>
            <a:r>
              <a:rPr lang="en-DE" sz="1800">
                <a:solidFill>
                  <a:srgbClr val="0070C0"/>
                </a:solidFill>
              </a:rPr>
              <a:t>x</a:t>
            </a:r>
            <a:r>
              <a:rPr lang="en-DE" sz="1800"/>
              <a:t>) → </a:t>
            </a:r>
            <a:r>
              <a:rPr lang="en-DE" sz="1800">
                <a:solidFill>
                  <a:srgbClr val="FF0000"/>
                </a:solidFill>
              </a:rPr>
              <a:t>LIEBEN</a:t>
            </a:r>
            <a:r>
              <a:rPr lang="en-DE" sz="1800"/>
              <a:t>(</a:t>
            </a:r>
            <a:r>
              <a:rPr lang="en-DE" sz="1800">
                <a:solidFill>
                  <a:srgbClr val="0070C0"/>
                </a:solidFill>
              </a:rPr>
              <a:t>x</a:t>
            </a:r>
            <a:r>
              <a:rPr lang="en-DE" sz="1800"/>
              <a:t>,</a:t>
            </a:r>
            <a:r>
              <a:rPr lang="en-DE" sz="1800">
                <a:solidFill>
                  <a:srgbClr val="00B050"/>
                </a:solidFill>
              </a:rPr>
              <a:t>y</a:t>
            </a:r>
            <a:r>
              <a:rPr lang="en-DE" sz="1800"/>
              <a:t>))</a:t>
            </a:r>
            <a:endParaRPr lang="en-DE" sz="1800" b="1"/>
          </a:p>
          <a:p>
            <a:pPr marL="0" indent="0">
              <a:buNone/>
            </a:pPr>
            <a:r>
              <a:rPr lang="en-DE" sz="1800"/>
              <a:t>vereinfacht: 	[einen Film: </a:t>
            </a:r>
            <a:r>
              <a:rPr lang="en-DE" sz="1800">
                <a:solidFill>
                  <a:srgbClr val="0070C0"/>
                </a:solidFill>
              </a:rPr>
              <a:t>x</a:t>
            </a:r>
            <a:r>
              <a:rPr lang="en-DE" sz="1800"/>
              <a:t>] [jedes Kind mag </a:t>
            </a:r>
            <a:r>
              <a:rPr lang="en-DE" sz="1800">
                <a:solidFill>
                  <a:srgbClr val="0070C0"/>
                </a:solidFill>
              </a:rPr>
              <a:t>x</a:t>
            </a:r>
            <a:r>
              <a:rPr lang="en-DE" sz="1800"/>
              <a:t>]</a:t>
            </a:r>
          </a:p>
          <a:p>
            <a:pPr marL="0" indent="0">
              <a:buNone/>
            </a:pPr>
            <a:r>
              <a:rPr lang="en-DE" sz="1800"/>
              <a:t>in Prosa:		Es gibt einen Film x, für den gilt: jedes Kind mag x.</a:t>
            </a:r>
          </a:p>
          <a:p>
            <a:pPr marL="0" indent="0">
              <a:buNone/>
            </a:pPr>
            <a:endParaRPr lang="en-DE" sz="1800"/>
          </a:p>
          <a:p>
            <a:pPr marL="0" indent="0">
              <a:buNone/>
            </a:pPr>
            <a:r>
              <a:rPr lang="en-DE" sz="1800" b="1"/>
              <a:t>Lesart 2:	</a:t>
            </a:r>
            <a:r>
              <a:rPr lang="en-DE" sz="1800"/>
              <a:t>∀</a:t>
            </a:r>
            <a:r>
              <a:rPr lang="en-DE" sz="1800">
                <a:solidFill>
                  <a:srgbClr val="0070C0"/>
                </a:solidFill>
              </a:rPr>
              <a:t>x</a:t>
            </a:r>
            <a:r>
              <a:rPr lang="en-DE" sz="1800"/>
              <a:t>.</a:t>
            </a:r>
            <a:r>
              <a:rPr lang="en-DE" sz="1800">
                <a:solidFill>
                  <a:srgbClr val="0070C0"/>
                </a:solidFill>
              </a:rPr>
              <a:t>KIND</a:t>
            </a:r>
            <a:r>
              <a:rPr lang="en-DE" sz="1800"/>
              <a:t>(</a:t>
            </a:r>
            <a:r>
              <a:rPr lang="en-DE" sz="1800">
                <a:solidFill>
                  <a:srgbClr val="0070C0"/>
                </a:solidFill>
              </a:rPr>
              <a:t>x</a:t>
            </a:r>
            <a:r>
              <a:rPr lang="en-DE" sz="1800"/>
              <a:t>) → (∃y.</a:t>
            </a:r>
            <a:r>
              <a:rPr lang="en-DE" sz="1800">
                <a:solidFill>
                  <a:srgbClr val="00B050"/>
                </a:solidFill>
              </a:rPr>
              <a:t>FILM</a:t>
            </a:r>
            <a:r>
              <a:rPr lang="en-DE" sz="1800"/>
              <a:t>(</a:t>
            </a:r>
            <a:r>
              <a:rPr lang="en-DE" sz="1800">
                <a:solidFill>
                  <a:srgbClr val="00B050"/>
                </a:solidFill>
              </a:rPr>
              <a:t>y</a:t>
            </a:r>
            <a:r>
              <a:rPr lang="en-DE" sz="1800"/>
              <a:t>) ∧ </a:t>
            </a:r>
            <a:r>
              <a:rPr lang="en-DE" sz="1800">
                <a:solidFill>
                  <a:srgbClr val="FF0000"/>
                </a:solidFill>
              </a:rPr>
              <a:t>LIEBEN</a:t>
            </a:r>
            <a:r>
              <a:rPr lang="en-DE" sz="1800"/>
              <a:t>(</a:t>
            </a:r>
            <a:r>
              <a:rPr lang="en-DE" sz="1800">
                <a:solidFill>
                  <a:srgbClr val="0070C0"/>
                </a:solidFill>
              </a:rPr>
              <a:t>x</a:t>
            </a:r>
            <a:r>
              <a:rPr lang="en-DE" sz="1800"/>
              <a:t>,</a:t>
            </a:r>
            <a:r>
              <a:rPr lang="en-DE" sz="1800">
                <a:solidFill>
                  <a:srgbClr val="00B050"/>
                </a:solidFill>
              </a:rPr>
              <a:t>y</a:t>
            </a:r>
            <a:r>
              <a:rPr lang="en-DE" sz="1800"/>
              <a:t>))</a:t>
            </a:r>
          </a:p>
          <a:p>
            <a:pPr marL="0" indent="0">
              <a:buNone/>
            </a:pPr>
            <a:r>
              <a:rPr lang="en-DE" sz="1800"/>
              <a:t>vereinfacht: 	[jedes Kind: </a:t>
            </a:r>
            <a:r>
              <a:rPr lang="en-DE" sz="1800">
                <a:solidFill>
                  <a:srgbClr val="00B050"/>
                </a:solidFill>
              </a:rPr>
              <a:t>y</a:t>
            </a:r>
            <a:r>
              <a:rPr lang="en-DE" sz="1800"/>
              <a:t>] [einen Film: </a:t>
            </a:r>
            <a:r>
              <a:rPr lang="en-DE" sz="1800">
                <a:solidFill>
                  <a:srgbClr val="7030A0"/>
                </a:solidFill>
              </a:rPr>
              <a:t>x</a:t>
            </a:r>
            <a:r>
              <a:rPr lang="en-DE" sz="1800"/>
              <a:t>] [</a:t>
            </a:r>
            <a:r>
              <a:rPr lang="en-DE" sz="1800">
                <a:solidFill>
                  <a:srgbClr val="00B050"/>
                </a:solidFill>
              </a:rPr>
              <a:t>y</a:t>
            </a:r>
            <a:r>
              <a:rPr lang="en-DE" sz="1800"/>
              <a:t> mag </a:t>
            </a:r>
            <a:r>
              <a:rPr lang="en-DE" sz="1800">
                <a:solidFill>
                  <a:srgbClr val="7030A0"/>
                </a:solidFill>
              </a:rPr>
              <a:t>x</a:t>
            </a:r>
            <a:r>
              <a:rPr lang="en-DE" sz="1800"/>
              <a:t>]</a:t>
            </a:r>
          </a:p>
          <a:p>
            <a:pPr marL="0" indent="0">
              <a:buNone/>
            </a:pPr>
            <a:r>
              <a:rPr lang="en-DE" sz="1800"/>
              <a:t>in Prosa:		Für jedes Kind y gilt, dass es einen Film x gibt, den es mag.</a:t>
            </a:r>
          </a:p>
        </p:txBody>
      </p:sp>
      <p:sp>
        <p:nvSpPr>
          <p:cNvPr id="6" name="Text Placeholder 5">
            <a:extLst>
              <a:ext uri="{FF2B5EF4-FFF2-40B4-BE49-F238E27FC236}">
                <a16:creationId xmlns:a16="http://schemas.microsoft.com/office/drawing/2014/main" id="{144F7EEE-52C0-A54E-B4DE-9D64F763EEE4}"/>
              </a:ext>
            </a:extLst>
          </p:cNvPr>
          <p:cNvSpPr>
            <a:spLocks noGrp="1"/>
          </p:cNvSpPr>
          <p:nvPr>
            <p:ph type="body" sz="quarter" idx="15"/>
          </p:nvPr>
        </p:nvSpPr>
        <p:spPr/>
        <p:txBody>
          <a:bodyPr/>
          <a:lstStyle/>
          <a:p>
            <a:r>
              <a:rPr lang="en-DE"/>
              <a:t>Skopusambiguität</a:t>
            </a:r>
          </a:p>
        </p:txBody>
      </p:sp>
      <p:sp>
        <p:nvSpPr>
          <p:cNvPr id="8" name="Arc 7">
            <a:extLst>
              <a:ext uri="{FF2B5EF4-FFF2-40B4-BE49-F238E27FC236}">
                <a16:creationId xmlns:a16="http://schemas.microsoft.com/office/drawing/2014/main" id="{373D4064-B24D-E94D-BA72-F34FCB1E4158}"/>
              </a:ext>
            </a:extLst>
          </p:cNvPr>
          <p:cNvSpPr/>
          <p:nvPr/>
        </p:nvSpPr>
        <p:spPr>
          <a:xfrm>
            <a:off x="2411760" y="1926853"/>
            <a:ext cx="1418456" cy="914400"/>
          </a:xfrm>
          <a:prstGeom prst="arc">
            <a:avLst>
              <a:gd name="adj1" fmla="val 11085551"/>
              <a:gd name="adj2" fmla="val 0"/>
            </a:avLst>
          </a:prstGeom>
          <a:ln>
            <a:headEnd type="triangle" w="med" len="med"/>
            <a:tailEnd type="non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DE"/>
          </a:p>
        </p:txBody>
      </p:sp>
      <p:sp>
        <p:nvSpPr>
          <p:cNvPr id="9" name="TextBox 8">
            <a:extLst>
              <a:ext uri="{FF2B5EF4-FFF2-40B4-BE49-F238E27FC236}">
                <a16:creationId xmlns:a16="http://schemas.microsoft.com/office/drawing/2014/main" id="{7A9C06F1-F627-FE4E-8C5B-5B5C3AC65527}"/>
              </a:ext>
            </a:extLst>
          </p:cNvPr>
          <p:cNvSpPr txBox="1"/>
          <p:nvPr/>
        </p:nvSpPr>
        <p:spPr>
          <a:xfrm>
            <a:off x="3734652" y="2005790"/>
            <a:ext cx="1242648" cy="307777"/>
          </a:xfrm>
          <a:prstGeom prst="rect">
            <a:avLst/>
          </a:prstGeom>
          <a:noFill/>
        </p:spPr>
        <p:txBody>
          <a:bodyPr wrap="none" rtlCol="0">
            <a:spAutoFit/>
          </a:bodyPr>
          <a:lstStyle/>
          <a:p>
            <a:pPr algn="l"/>
            <a:r>
              <a:rPr lang="en-DE" sz="1400" dirty="0" err="1">
                <a:solidFill>
                  <a:srgbClr val="C00000"/>
                </a:solidFill>
                <a:latin typeface="Ink Free" panose="03080402000500000000" pitchFamily="66" charset="0"/>
              </a:rPr>
              <a:t>im Skopus von</a:t>
            </a:r>
          </a:p>
        </p:txBody>
      </p:sp>
      <p:sp>
        <p:nvSpPr>
          <p:cNvPr id="13" name="Arc 12">
            <a:extLst>
              <a:ext uri="{FF2B5EF4-FFF2-40B4-BE49-F238E27FC236}">
                <a16:creationId xmlns:a16="http://schemas.microsoft.com/office/drawing/2014/main" id="{AD8E4C96-C38E-9A4F-9A8E-2A9D3475AA12}"/>
              </a:ext>
            </a:extLst>
          </p:cNvPr>
          <p:cNvSpPr/>
          <p:nvPr/>
        </p:nvSpPr>
        <p:spPr>
          <a:xfrm>
            <a:off x="2411760" y="3222997"/>
            <a:ext cx="1584176" cy="914400"/>
          </a:xfrm>
          <a:prstGeom prst="arc">
            <a:avLst>
              <a:gd name="adj1" fmla="val 11085551"/>
              <a:gd name="adj2" fmla="val 0"/>
            </a:avLst>
          </a:prstGeom>
          <a:ln>
            <a:headEnd type="triangle" w="med" len="med"/>
            <a:tailEnd type="none"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DE"/>
          </a:p>
        </p:txBody>
      </p:sp>
      <p:sp>
        <p:nvSpPr>
          <p:cNvPr id="14" name="TextBox 13">
            <a:extLst>
              <a:ext uri="{FF2B5EF4-FFF2-40B4-BE49-F238E27FC236}">
                <a16:creationId xmlns:a16="http://schemas.microsoft.com/office/drawing/2014/main" id="{E079B90C-8108-A542-8972-99E673E76FEF}"/>
              </a:ext>
            </a:extLst>
          </p:cNvPr>
          <p:cNvSpPr txBox="1"/>
          <p:nvPr/>
        </p:nvSpPr>
        <p:spPr>
          <a:xfrm>
            <a:off x="3977424" y="3323638"/>
            <a:ext cx="1242648" cy="307777"/>
          </a:xfrm>
          <a:prstGeom prst="rect">
            <a:avLst/>
          </a:prstGeom>
          <a:noFill/>
        </p:spPr>
        <p:txBody>
          <a:bodyPr wrap="none" rtlCol="0">
            <a:spAutoFit/>
          </a:bodyPr>
          <a:lstStyle/>
          <a:p>
            <a:pPr algn="l"/>
            <a:r>
              <a:rPr lang="en-DE" sz="1400" dirty="0" err="1">
                <a:solidFill>
                  <a:srgbClr val="C00000"/>
                </a:solidFill>
                <a:latin typeface="Ink Free" panose="03080402000500000000" pitchFamily="66" charset="0"/>
              </a:rPr>
              <a:t>im Skopus von</a:t>
            </a:r>
          </a:p>
        </p:txBody>
      </p:sp>
    </p:spTree>
    <p:extLst>
      <p:ext uri="{BB962C8B-B14F-4D97-AF65-F5344CB8AC3E}">
        <p14:creationId xmlns:p14="http://schemas.microsoft.com/office/powerpoint/2010/main" val="251968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animBg="1"/>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9693-D67C-CC49-9663-BDFC03840E29}"/>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4B870A3D-4E40-E445-999C-6018FEF57AA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4372622-F788-C748-904D-D0A88F0EDFAA}"/>
              </a:ext>
            </a:extLst>
          </p:cNvPr>
          <p:cNvSpPr>
            <a:spLocks noGrp="1"/>
          </p:cNvSpPr>
          <p:nvPr>
            <p:ph type="sldNum" sz="quarter" idx="12"/>
          </p:nvPr>
        </p:nvSpPr>
        <p:spPr/>
        <p:txBody>
          <a:bodyPr/>
          <a:lstStyle/>
          <a:p>
            <a:fld id="{9D195BCC-3514-4B1B-9C18-24F3D67EC549}" type="slidenum">
              <a:rPr lang="de-DE" smtClean="0"/>
              <a:t>37</a:t>
            </a:fld>
            <a:endParaRPr lang="de-DE"/>
          </a:p>
        </p:txBody>
      </p:sp>
      <p:sp>
        <p:nvSpPr>
          <p:cNvPr id="5" name="Text Placeholder 4">
            <a:extLst>
              <a:ext uri="{FF2B5EF4-FFF2-40B4-BE49-F238E27FC236}">
                <a16:creationId xmlns:a16="http://schemas.microsoft.com/office/drawing/2014/main" id="{E9AACDD6-90CD-F448-A3EF-A84A542AE4A9}"/>
              </a:ext>
            </a:extLst>
          </p:cNvPr>
          <p:cNvSpPr>
            <a:spLocks noGrp="1"/>
          </p:cNvSpPr>
          <p:nvPr>
            <p:ph type="body" sz="quarter" idx="14"/>
          </p:nvPr>
        </p:nvSpPr>
        <p:spPr/>
        <p:txBody>
          <a:bodyPr/>
          <a:lstStyle/>
          <a:p>
            <a:pPr marL="0" indent="0">
              <a:buNone/>
            </a:pPr>
            <a:r>
              <a:rPr lang="en-DE" i="1">
                <a:solidFill>
                  <a:srgbClr val="00B050"/>
                </a:solidFill>
              </a:rPr>
              <a:t>Alle Politiker</a:t>
            </a:r>
            <a:r>
              <a:rPr lang="en-DE" i="1"/>
              <a:t> sind nicht korrupt.</a:t>
            </a:r>
          </a:p>
          <a:p>
            <a:pPr marL="0" indent="0">
              <a:buNone/>
            </a:pPr>
            <a:endParaRPr lang="en-DE" i="1"/>
          </a:p>
          <a:p>
            <a:pPr marL="0" indent="0">
              <a:buNone/>
            </a:pPr>
            <a:r>
              <a:rPr lang="en-DE" b="1"/>
              <a:t>Lesart 1:</a:t>
            </a:r>
            <a:r>
              <a:rPr lang="en-DE"/>
              <a:t>	 ∀</a:t>
            </a:r>
            <a:r>
              <a:rPr lang="en-DE" i="1">
                <a:solidFill>
                  <a:srgbClr val="0070C0"/>
                </a:solidFill>
              </a:rPr>
              <a:t>x</a:t>
            </a:r>
            <a:r>
              <a:rPr lang="en-DE"/>
              <a:t>.</a:t>
            </a:r>
            <a:r>
              <a:rPr lang="en-DE">
                <a:solidFill>
                  <a:srgbClr val="0070C0"/>
                </a:solidFill>
              </a:rPr>
              <a:t>POLITIKER</a:t>
            </a:r>
            <a:r>
              <a:rPr lang="en-DE"/>
              <a:t>(</a:t>
            </a:r>
            <a:r>
              <a:rPr lang="en-DE" i="1">
                <a:solidFill>
                  <a:srgbClr val="0070C0"/>
                </a:solidFill>
              </a:rPr>
              <a:t>x</a:t>
            </a:r>
            <a:r>
              <a:rPr lang="en-DE"/>
              <a:t>) →  </a:t>
            </a:r>
            <a:r>
              <a:rPr lang="en-DE">
                <a:solidFill>
                  <a:srgbClr val="FF0000"/>
                </a:solidFill>
              </a:rPr>
              <a:t>¬</a:t>
            </a:r>
            <a:r>
              <a:rPr lang="en-DE">
                <a:solidFill>
                  <a:srgbClr val="00B050"/>
                </a:solidFill>
              </a:rPr>
              <a:t>KORRUPT</a:t>
            </a:r>
            <a:r>
              <a:rPr lang="en-DE"/>
              <a:t>(</a:t>
            </a:r>
            <a:r>
              <a:rPr lang="en-DE" i="1">
                <a:solidFill>
                  <a:srgbClr val="0070C0"/>
                </a:solidFill>
              </a:rPr>
              <a:t>x</a:t>
            </a:r>
            <a:r>
              <a:rPr lang="en-DE"/>
              <a:t>)</a:t>
            </a:r>
          </a:p>
          <a:p>
            <a:pPr marL="0" indent="0">
              <a:buNone/>
            </a:pPr>
            <a:endParaRPr lang="en-DE"/>
          </a:p>
          <a:p>
            <a:pPr marL="0" indent="0">
              <a:buNone/>
            </a:pPr>
            <a:endParaRPr lang="en-DE" b="1"/>
          </a:p>
          <a:p>
            <a:pPr marL="0" indent="0">
              <a:buNone/>
            </a:pPr>
            <a:r>
              <a:rPr lang="en-DE" b="1"/>
              <a:t>Lesart 2:</a:t>
            </a:r>
            <a:r>
              <a:rPr lang="en-DE"/>
              <a:t>	 </a:t>
            </a:r>
            <a:r>
              <a:rPr lang="en-DE">
                <a:solidFill>
                  <a:srgbClr val="FF0000"/>
                </a:solidFill>
              </a:rPr>
              <a:t>¬</a:t>
            </a:r>
            <a:r>
              <a:rPr lang="en-DE"/>
              <a:t>∀</a:t>
            </a:r>
            <a:r>
              <a:rPr lang="en-DE" i="1"/>
              <a:t>x</a:t>
            </a:r>
            <a:r>
              <a:rPr lang="en-DE"/>
              <a:t>.(</a:t>
            </a:r>
            <a:r>
              <a:rPr lang="en-DE">
                <a:solidFill>
                  <a:srgbClr val="0070C0"/>
                </a:solidFill>
              </a:rPr>
              <a:t>POLITIKER</a:t>
            </a:r>
            <a:r>
              <a:rPr lang="en-DE"/>
              <a:t>(</a:t>
            </a:r>
            <a:r>
              <a:rPr lang="en-DE" i="1">
                <a:solidFill>
                  <a:srgbClr val="0070C0"/>
                </a:solidFill>
              </a:rPr>
              <a:t>x</a:t>
            </a:r>
            <a:r>
              <a:rPr lang="en-DE"/>
              <a:t>) → </a:t>
            </a:r>
            <a:r>
              <a:rPr lang="en-DE">
                <a:solidFill>
                  <a:srgbClr val="00B050"/>
                </a:solidFill>
              </a:rPr>
              <a:t>KORRUPT</a:t>
            </a:r>
            <a:r>
              <a:rPr lang="en-DE"/>
              <a:t>(</a:t>
            </a:r>
            <a:r>
              <a:rPr lang="en-DE" i="1">
                <a:solidFill>
                  <a:srgbClr val="0070C0"/>
                </a:solidFill>
              </a:rPr>
              <a:t>x</a:t>
            </a:r>
            <a:r>
              <a:rPr lang="en-DE"/>
              <a:t>))</a:t>
            </a:r>
          </a:p>
          <a:p>
            <a:pPr marL="0" indent="0">
              <a:buNone/>
            </a:pPr>
            <a:endParaRPr lang="en-DE"/>
          </a:p>
          <a:p>
            <a:pPr marL="0" indent="0">
              <a:buNone/>
            </a:pPr>
            <a:endParaRPr lang="en-DE"/>
          </a:p>
        </p:txBody>
      </p:sp>
      <p:sp>
        <p:nvSpPr>
          <p:cNvPr id="6" name="Text Placeholder 5">
            <a:extLst>
              <a:ext uri="{FF2B5EF4-FFF2-40B4-BE49-F238E27FC236}">
                <a16:creationId xmlns:a16="http://schemas.microsoft.com/office/drawing/2014/main" id="{17ABB6AC-AF46-0E4B-B72B-015ADCD4F954}"/>
              </a:ext>
            </a:extLst>
          </p:cNvPr>
          <p:cNvSpPr>
            <a:spLocks noGrp="1"/>
          </p:cNvSpPr>
          <p:nvPr>
            <p:ph type="body" sz="quarter" idx="15"/>
          </p:nvPr>
        </p:nvSpPr>
        <p:spPr/>
        <p:txBody>
          <a:bodyPr/>
          <a:lstStyle/>
          <a:p>
            <a:r>
              <a:rPr lang="en-DE"/>
              <a:t>Skopusambiguität</a:t>
            </a:r>
          </a:p>
        </p:txBody>
      </p:sp>
      <p:pic>
        <p:nvPicPr>
          <p:cNvPr id="7" name="Picture 6">
            <a:extLst>
              <a:ext uri="{FF2B5EF4-FFF2-40B4-BE49-F238E27FC236}">
                <a16:creationId xmlns:a16="http://schemas.microsoft.com/office/drawing/2014/main" id="{F064220D-832B-E747-BE9F-7B4DDCE86371}"/>
              </a:ext>
            </a:extLst>
          </p:cNvPr>
          <p:cNvPicPr>
            <a:picLocks noChangeAspect="1"/>
          </p:cNvPicPr>
          <p:nvPr/>
        </p:nvPicPr>
        <p:blipFill>
          <a:blip r:embed="rId3"/>
          <a:stretch>
            <a:fillRect/>
          </a:stretch>
        </p:blipFill>
        <p:spPr>
          <a:xfrm>
            <a:off x="5650650" y="1163949"/>
            <a:ext cx="2971800" cy="952500"/>
          </a:xfrm>
          <a:prstGeom prst="rect">
            <a:avLst/>
          </a:prstGeom>
        </p:spPr>
      </p:pic>
    </p:spTree>
    <p:extLst>
      <p:ext uri="{BB962C8B-B14F-4D97-AF65-F5344CB8AC3E}">
        <p14:creationId xmlns:p14="http://schemas.microsoft.com/office/powerpoint/2010/main" val="1123046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F66D7-5D61-7B48-8F5F-F69CEF73967E}"/>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7B79DE45-0B33-3F49-91AF-25C4AA6CF59E}"/>
              </a:ext>
            </a:extLst>
          </p:cNvPr>
          <p:cNvSpPr>
            <a:spLocks noGrp="1"/>
          </p:cNvSpPr>
          <p:nvPr>
            <p:ph type="ftr" sz="quarter" idx="11"/>
          </p:nvPr>
        </p:nvSpPr>
        <p:spPr/>
        <p:txBody>
          <a:bodyPr/>
          <a:lstStyle/>
          <a:p>
            <a:r>
              <a:rPr lang="de-DE"/>
              <a:t>(Zimmermann 2014: 31)</a:t>
            </a:r>
          </a:p>
        </p:txBody>
      </p:sp>
      <p:sp>
        <p:nvSpPr>
          <p:cNvPr id="4" name="Slide Number Placeholder 3">
            <a:extLst>
              <a:ext uri="{FF2B5EF4-FFF2-40B4-BE49-F238E27FC236}">
                <a16:creationId xmlns:a16="http://schemas.microsoft.com/office/drawing/2014/main" id="{078688DF-FA3A-8642-8E60-77DBCA6B31A7}"/>
              </a:ext>
            </a:extLst>
          </p:cNvPr>
          <p:cNvSpPr>
            <a:spLocks noGrp="1"/>
          </p:cNvSpPr>
          <p:nvPr>
            <p:ph type="sldNum" sz="quarter" idx="12"/>
          </p:nvPr>
        </p:nvSpPr>
        <p:spPr/>
        <p:txBody>
          <a:bodyPr/>
          <a:lstStyle/>
          <a:p>
            <a:fld id="{9D195BCC-3514-4B1B-9C18-24F3D67EC549}" type="slidenum">
              <a:rPr lang="de-DE" smtClean="0"/>
              <a:t>38</a:t>
            </a:fld>
            <a:endParaRPr lang="de-DE"/>
          </a:p>
        </p:txBody>
      </p:sp>
      <p:sp>
        <p:nvSpPr>
          <p:cNvPr id="5" name="Text Placeholder 4">
            <a:extLst>
              <a:ext uri="{FF2B5EF4-FFF2-40B4-BE49-F238E27FC236}">
                <a16:creationId xmlns:a16="http://schemas.microsoft.com/office/drawing/2014/main" id="{39B1D89D-2CA8-E746-9C62-451A30841A60}"/>
              </a:ext>
            </a:extLst>
          </p:cNvPr>
          <p:cNvSpPr>
            <a:spLocks noGrp="1"/>
          </p:cNvSpPr>
          <p:nvPr>
            <p:ph type="body" sz="quarter" idx="14"/>
          </p:nvPr>
        </p:nvSpPr>
        <p:spPr>
          <a:xfrm>
            <a:off x="551829" y="1646730"/>
            <a:ext cx="8101012" cy="3311525"/>
          </a:xfrm>
        </p:spPr>
        <p:txBody>
          <a:bodyPr/>
          <a:lstStyle/>
          <a:p>
            <a:pPr marL="0" indent="0">
              <a:buNone/>
            </a:pPr>
            <a:r>
              <a:rPr lang="en-DE" i="1"/>
              <a:t>Hans sucht einen roten Pullover.</a:t>
            </a:r>
          </a:p>
          <a:p>
            <a:pPr marL="0" indent="0">
              <a:buNone/>
            </a:pPr>
            <a:endParaRPr lang="en-DE" sz="1100" i="1"/>
          </a:p>
          <a:p>
            <a:pPr marL="0" indent="0">
              <a:buNone/>
            </a:pPr>
            <a:r>
              <a:rPr lang="en-DE">
                <a:solidFill>
                  <a:srgbClr val="0070C0"/>
                </a:solidFill>
              </a:rPr>
              <a:t>spezifische Lesart:</a:t>
            </a:r>
            <a:r>
              <a:rPr lang="en-DE"/>
              <a:t> Hans sucht einen bestimmten Pullover.</a:t>
            </a:r>
          </a:p>
          <a:p>
            <a:pPr marL="0" indent="0">
              <a:buNone/>
            </a:pPr>
            <a:endParaRPr lang="en-DE" sz="1100"/>
          </a:p>
          <a:p>
            <a:pPr marL="0" indent="0">
              <a:buNone/>
            </a:pPr>
            <a:r>
              <a:rPr lang="en-DE">
                <a:solidFill>
                  <a:srgbClr val="00B050"/>
                </a:solidFill>
              </a:rPr>
              <a:t>unspezifische Lesart:</a:t>
            </a:r>
            <a:r>
              <a:rPr lang="en-DE"/>
              <a:t> Hans sucht irgendeinen roten Pullover.</a:t>
            </a:r>
          </a:p>
          <a:p>
            <a:pPr marL="0" indent="0">
              <a:buNone/>
            </a:pPr>
            <a:endParaRPr lang="en-DE"/>
          </a:p>
          <a:p>
            <a:r>
              <a:rPr lang="en-DE"/>
              <a:t>Ambiguität zwischen spezifischer und unspezifischer</a:t>
            </a:r>
            <a:br>
              <a:rPr lang="en-DE"/>
            </a:br>
            <a:r>
              <a:rPr lang="en-DE"/>
              <a:t>Lesart nur bei bestimmten Verben, z.B. </a:t>
            </a:r>
            <a:r>
              <a:rPr lang="en-DE" i="1"/>
              <a:t>suchen, ähneln,</a:t>
            </a:r>
            <a:br>
              <a:rPr lang="en-DE" i="1"/>
            </a:br>
            <a:r>
              <a:rPr lang="en-DE" i="1"/>
              <a:t>schulden, verhindern, malen: </a:t>
            </a:r>
            <a:r>
              <a:rPr lang="en-DE"/>
              <a:t>sog. </a:t>
            </a:r>
            <a:r>
              <a:rPr lang="en-DE" b="1"/>
              <a:t>referenziell</a:t>
            </a:r>
            <a:br>
              <a:rPr lang="en-DE" b="1"/>
            </a:br>
            <a:r>
              <a:rPr lang="en-DE" b="1"/>
              <a:t>opake Verben</a:t>
            </a:r>
            <a:endParaRPr lang="en-DE"/>
          </a:p>
        </p:txBody>
      </p:sp>
      <p:sp>
        <p:nvSpPr>
          <p:cNvPr id="6" name="Text Placeholder 5">
            <a:extLst>
              <a:ext uri="{FF2B5EF4-FFF2-40B4-BE49-F238E27FC236}">
                <a16:creationId xmlns:a16="http://schemas.microsoft.com/office/drawing/2014/main" id="{6CE8E6D8-57D6-084B-AB38-ABB410D106A8}"/>
              </a:ext>
            </a:extLst>
          </p:cNvPr>
          <p:cNvSpPr>
            <a:spLocks noGrp="1"/>
          </p:cNvSpPr>
          <p:nvPr>
            <p:ph type="body" sz="quarter" idx="15"/>
          </p:nvPr>
        </p:nvSpPr>
        <p:spPr/>
        <p:txBody>
          <a:bodyPr/>
          <a:lstStyle/>
          <a:p>
            <a:r>
              <a:rPr lang="en-DE"/>
              <a:t>(Un-)Spezifizität</a:t>
            </a:r>
          </a:p>
        </p:txBody>
      </p:sp>
      <p:pic>
        <p:nvPicPr>
          <p:cNvPr id="1026" name="Picture 2" descr="Clothes, Clothing, Pullover, Shirt, Sweater">
            <a:extLst>
              <a:ext uri="{FF2B5EF4-FFF2-40B4-BE49-F238E27FC236}">
                <a16:creationId xmlns:a16="http://schemas.microsoft.com/office/drawing/2014/main" id="{89E6D633-6351-4C4A-9ECF-3012614605C1}"/>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2280" y="2742244"/>
            <a:ext cx="2339727" cy="2174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44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1293-C041-CE48-AA3D-F9810C572BE3}"/>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25143EAB-8D0F-4249-9EC8-02FD3909F35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2D3CFCB-6228-D34A-B489-A5FFC99C0BC7}"/>
              </a:ext>
            </a:extLst>
          </p:cNvPr>
          <p:cNvSpPr>
            <a:spLocks noGrp="1"/>
          </p:cNvSpPr>
          <p:nvPr>
            <p:ph type="sldNum" sz="quarter" idx="12"/>
          </p:nvPr>
        </p:nvSpPr>
        <p:spPr/>
        <p:txBody>
          <a:bodyPr/>
          <a:lstStyle/>
          <a:p>
            <a:fld id="{9D195BCC-3514-4B1B-9C18-24F3D67EC549}" type="slidenum">
              <a:rPr lang="de-DE" smtClean="0"/>
              <a:t>39</a:t>
            </a:fld>
            <a:endParaRPr lang="de-DE"/>
          </a:p>
        </p:txBody>
      </p:sp>
      <p:sp>
        <p:nvSpPr>
          <p:cNvPr id="5" name="Text Placeholder 4">
            <a:extLst>
              <a:ext uri="{FF2B5EF4-FFF2-40B4-BE49-F238E27FC236}">
                <a16:creationId xmlns:a16="http://schemas.microsoft.com/office/drawing/2014/main" id="{F7210AB8-9C8A-4D42-93BA-CC695A71E827}"/>
              </a:ext>
            </a:extLst>
          </p:cNvPr>
          <p:cNvSpPr>
            <a:spLocks noGrp="1"/>
          </p:cNvSpPr>
          <p:nvPr>
            <p:ph type="body" sz="quarter" idx="14"/>
          </p:nvPr>
        </p:nvSpPr>
        <p:spPr/>
        <p:txBody>
          <a:bodyPr/>
          <a:lstStyle/>
          <a:p>
            <a:pPr marL="0" indent="0">
              <a:buNone/>
            </a:pPr>
            <a:r>
              <a:rPr lang="en-DE" b="1"/>
              <a:t>Aufgabe:</a:t>
            </a:r>
          </a:p>
          <a:p>
            <a:pPr marL="0" indent="0">
              <a:buNone/>
            </a:pPr>
            <a:endParaRPr lang="en-DE" b="1"/>
          </a:p>
          <a:p>
            <a:pPr marL="0" indent="0">
              <a:buNone/>
            </a:pPr>
            <a:r>
              <a:rPr lang="en-DE"/>
              <a:t>Bitte bilden Sie einen ambigen Satz mit einem referenziell opaken Verb, z.B. einem der oben genannten </a:t>
            </a:r>
            <a:r>
              <a:rPr lang="en-DE" i="1"/>
              <a:t>ähneln, schulden, verhindern, malen</a:t>
            </a:r>
            <a:endParaRPr lang="en-DE"/>
          </a:p>
        </p:txBody>
      </p:sp>
      <p:sp>
        <p:nvSpPr>
          <p:cNvPr id="6" name="Text Placeholder 5">
            <a:extLst>
              <a:ext uri="{FF2B5EF4-FFF2-40B4-BE49-F238E27FC236}">
                <a16:creationId xmlns:a16="http://schemas.microsoft.com/office/drawing/2014/main" id="{E886AFC1-29B1-8143-90BE-6BBA258C51FD}"/>
              </a:ext>
            </a:extLst>
          </p:cNvPr>
          <p:cNvSpPr>
            <a:spLocks noGrp="1"/>
          </p:cNvSpPr>
          <p:nvPr>
            <p:ph type="body" sz="quarter" idx="15"/>
          </p:nvPr>
        </p:nvSpPr>
        <p:spPr/>
        <p:txBody>
          <a:bodyPr/>
          <a:lstStyle/>
          <a:p>
            <a:r>
              <a:rPr lang="en-DE"/>
              <a:t>(Un-)Spezifizität</a:t>
            </a:r>
          </a:p>
        </p:txBody>
      </p:sp>
      <p:pic>
        <p:nvPicPr>
          <p:cNvPr id="7" name="Picture 2" descr="QR Code">
            <a:extLst>
              <a:ext uri="{FF2B5EF4-FFF2-40B4-BE49-F238E27FC236}">
                <a16:creationId xmlns:a16="http://schemas.microsoft.com/office/drawing/2014/main" id="{4B03D8D1-3E43-1244-994E-BC580B885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118" y="3078981"/>
            <a:ext cx="1807154" cy="18071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918F3D5-881A-B348-BDF6-73200D21194A}"/>
              </a:ext>
            </a:extLst>
          </p:cNvPr>
          <p:cNvSpPr txBox="1"/>
          <p:nvPr/>
        </p:nvSpPr>
        <p:spPr>
          <a:xfrm>
            <a:off x="628650" y="3799061"/>
            <a:ext cx="5743550" cy="400110"/>
          </a:xfrm>
          <a:prstGeom prst="rect">
            <a:avLst/>
          </a:prstGeom>
          <a:noFill/>
        </p:spPr>
        <p:txBody>
          <a:bodyPr wrap="square" rtlCol="0">
            <a:spAutoFit/>
          </a:bodyPr>
          <a:lstStyle/>
          <a:p>
            <a:r>
              <a:rPr lang="en-GB" sz="2000" b="1"/>
              <a:t>pingo.coactum.de → 763033</a:t>
            </a:r>
            <a:r>
              <a:rPr lang="en-GB" sz="2000"/>
              <a:t> </a:t>
            </a:r>
            <a:endParaRPr lang="en-DE" sz="2000" dirty="0" err="1"/>
          </a:p>
        </p:txBody>
      </p:sp>
    </p:spTree>
    <p:extLst>
      <p:ext uri="{BB962C8B-B14F-4D97-AF65-F5344CB8AC3E}">
        <p14:creationId xmlns:p14="http://schemas.microsoft.com/office/powerpoint/2010/main" val="998757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4180-EE5E-8D4C-92ED-E5E7B50E7624}"/>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AB2AFF28-7740-D448-8EFF-5F1656C895C8}"/>
              </a:ext>
            </a:extLst>
          </p:cNvPr>
          <p:cNvSpPr>
            <a:spLocks noGrp="1"/>
          </p:cNvSpPr>
          <p:nvPr>
            <p:ph type="ftr" sz="quarter" idx="11"/>
          </p:nvPr>
        </p:nvSpPr>
        <p:spPr/>
        <p:txBody>
          <a:bodyPr/>
          <a:lstStyle/>
          <a:p>
            <a:r>
              <a:rPr lang="de-DE"/>
              <a:t>aus: </a:t>
            </a:r>
            <a:r>
              <a:rPr lang="de-DE" i="1"/>
              <a:t>stern </a:t>
            </a:r>
            <a:r>
              <a:rPr lang="de-DE"/>
              <a:t>29/2016  /  Twitter, @polizei_nrw_coe (inzwischen leider gelöscht)</a:t>
            </a:r>
          </a:p>
        </p:txBody>
      </p:sp>
      <p:sp>
        <p:nvSpPr>
          <p:cNvPr id="4" name="Slide Number Placeholder 3">
            <a:extLst>
              <a:ext uri="{FF2B5EF4-FFF2-40B4-BE49-F238E27FC236}">
                <a16:creationId xmlns:a16="http://schemas.microsoft.com/office/drawing/2014/main" id="{27B3F760-ED4B-F44A-AC9B-FC8D4E02107C}"/>
              </a:ext>
            </a:extLst>
          </p:cNvPr>
          <p:cNvSpPr>
            <a:spLocks noGrp="1"/>
          </p:cNvSpPr>
          <p:nvPr>
            <p:ph type="sldNum" sz="quarter" idx="12"/>
          </p:nvPr>
        </p:nvSpPr>
        <p:spPr/>
        <p:txBody>
          <a:bodyPr/>
          <a:lstStyle/>
          <a:p>
            <a:fld id="{9D195BCC-3514-4B1B-9C18-24F3D67EC549}" type="slidenum">
              <a:rPr lang="de-DE" smtClean="0"/>
              <a:t>4</a:t>
            </a:fld>
            <a:endParaRPr lang="de-DE"/>
          </a:p>
        </p:txBody>
      </p:sp>
      <p:sp>
        <p:nvSpPr>
          <p:cNvPr id="5" name="Text Placeholder 4">
            <a:extLst>
              <a:ext uri="{FF2B5EF4-FFF2-40B4-BE49-F238E27FC236}">
                <a16:creationId xmlns:a16="http://schemas.microsoft.com/office/drawing/2014/main" id="{D4798FE5-D1F5-914E-959F-BBD31E5F06BA}"/>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C54FC0BB-843A-C948-8B01-54661E10B0B8}"/>
              </a:ext>
            </a:extLst>
          </p:cNvPr>
          <p:cNvSpPr>
            <a:spLocks noGrp="1"/>
          </p:cNvSpPr>
          <p:nvPr>
            <p:ph type="body" sz="quarter" idx="15"/>
          </p:nvPr>
        </p:nvSpPr>
        <p:spPr/>
        <p:txBody>
          <a:bodyPr/>
          <a:lstStyle/>
          <a:p>
            <a:endParaRPr lang="en-DE"/>
          </a:p>
        </p:txBody>
      </p:sp>
      <p:pic>
        <p:nvPicPr>
          <p:cNvPr id="8" name="Picture 7" descr="Ausschnitt aus &quot;stern&quot; mit Bildunterschrift: &quot;Bundeskanzlerin Angela Merkel hält Juncker eher für ein Problem als für die Lösung&quot;">
            <a:extLst>
              <a:ext uri="{FF2B5EF4-FFF2-40B4-BE49-F238E27FC236}">
                <a16:creationId xmlns:a16="http://schemas.microsoft.com/office/drawing/2014/main" id="{9C1BED95-A5D8-4643-8D8B-4D2548143C99}"/>
              </a:ext>
            </a:extLst>
          </p:cNvPr>
          <p:cNvPicPr>
            <a:picLocks noChangeAspect="1"/>
          </p:cNvPicPr>
          <p:nvPr/>
        </p:nvPicPr>
        <p:blipFill rotWithShape="1">
          <a:blip r:embed="rId2"/>
          <a:srcRect l="13000" t="4533" r="16847" b="1893"/>
          <a:stretch/>
        </p:blipFill>
        <p:spPr>
          <a:xfrm>
            <a:off x="35496" y="97488"/>
            <a:ext cx="6408712" cy="4818940"/>
          </a:xfrm>
          <a:prstGeom prst="rect">
            <a:avLst/>
          </a:prstGeom>
        </p:spPr>
      </p:pic>
      <p:pic>
        <p:nvPicPr>
          <p:cNvPr id="10" name="Picture 9" descr="Tweet der Polizei Coesfeld: &quot;Bekifft und betrunken hat die Polizei Coesfeld in der Nacht zum Sonntag einen Rollerfahrer kontrolliert.&quot;">
            <a:extLst>
              <a:ext uri="{FF2B5EF4-FFF2-40B4-BE49-F238E27FC236}">
                <a16:creationId xmlns:a16="http://schemas.microsoft.com/office/drawing/2014/main" id="{D5ABD74B-9792-7543-9729-DD0B5F6B708B}"/>
              </a:ext>
            </a:extLst>
          </p:cNvPr>
          <p:cNvPicPr>
            <a:picLocks noChangeAspect="1"/>
          </p:cNvPicPr>
          <p:nvPr/>
        </p:nvPicPr>
        <p:blipFill rotWithShape="1">
          <a:blip r:embed="rId3"/>
          <a:srcRect b="19655"/>
          <a:stretch/>
        </p:blipFill>
        <p:spPr>
          <a:xfrm>
            <a:off x="4860032" y="25588"/>
            <a:ext cx="4248472" cy="3413433"/>
          </a:xfrm>
          <a:prstGeom prst="rect">
            <a:avLst/>
          </a:prstGeom>
        </p:spPr>
      </p:pic>
    </p:spTree>
    <p:extLst>
      <p:ext uri="{BB962C8B-B14F-4D97-AF65-F5344CB8AC3E}">
        <p14:creationId xmlns:p14="http://schemas.microsoft.com/office/powerpoint/2010/main" val="4213004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8416-BDFC-F245-B4A6-0C0BF6FC26D7}"/>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DEF5ED6A-ACEE-EF4F-BF48-E96358032AFE}"/>
              </a:ext>
            </a:extLst>
          </p:cNvPr>
          <p:cNvSpPr>
            <a:spLocks noGrp="1"/>
          </p:cNvSpPr>
          <p:nvPr>
            <p:ph type="ftr" sz="quarter" idx="11"/>
          </p:nvPr>
        </p:nvSpPr>
        <p:spPr/>
        <p:txBody>
          <a:bodyPr/>
          <a:lstStyle/>
          <a:p>
            <a:r>
              <a:rPr lang="de-DE"/>
              <a:t>(aus: stern 21 / 2016)</a:t>
            </a:r>
          </a:p>
        </p:txBody>
      </p:sp>
      <p:sp>
        <p:nvSpPr>
          <p:cNvPr id="4" name="Slide Number Placeholder 3">
            <a:extLst>
              <a:ext uri="{FF2B5EF4-FFF2-40B4-BE49-F238E27FC236}">
                <a16:creationId xmlns:a16="http://schemas.microsoft.com/office/drawing/2014/main" id="{83138725-6F7C-C447-9E0D-244D4C44C783}"/>
              </a:ext>
            </a:extLst>
          </p:cNvPr>
          <p:cNvSpPr>
            <a:spLocks noGrp="1"/>
          </p:cNvSpPr>
          <p:nvPr>
            <p:ph type="sldNum" sz="quarter" idx="12"/>
          </p:nvPr>
        </p:nvSpPr>
        <p:spPr/>
        <p:txBody>
          <a:bodyPr/>
          <a:lstStyle/>
          <a:p>
            <a:fld id="{9D195BCC-3514-4B1B-9C18-24F3D67EC549}" type="slidenum">
              <a:rPr lang="de-DE" smtClean="0"/>
              <a:t>40</a:t>
            </a:fld>
            <a:endParaRPr lang="de-DE"/>
          </a:p>
        </p:txBody>
      </p:sp>
      <p:sp>
        <p:nvSpPr>
          <p:cNvPr id="5" name="Text Placeholder 4">
            <a:extLst>
              <a:ext uri="{FF2B5EF4-FFF2-40B4-BE49-F238E27FC236}">
                <a16:creationId xmlns:a16="http://schemas.microsoft.com/office/drawing/2014/main" id="{A7973E8B-67BE-4148-9DA7-A755B1A01C73}"/>
              </a:ext>
            </a:extLst>
          </p:cNvPr>
          <p:cNvSpPr>
            <a:spLocks noGrp="1"/>
          </p:cNvSpPr>
          <p:nvPr>
            <p:ph type="body" sz="quarter" idx="14"/>
          </p:nvPr>
        </p:nvSpPr>
        <p:spPr>
          <a:xfrm>
            <a:off x="5220072" y="1530936"/>
            <a:ext cx="3402490" cy="3326341"/>
          </a:xfrm>
        </p:spPr>
        <p:txBody>
          <a:bodyPr/>
          <a:lstStyle/>
          <a:p>
            <a:pPr marL="0" indent="0">
              <a:buNone/>
            </a:pPr>
            <a:r>
              <a:rPr lang="en-DE" i="1"/>
              <a:t>Brutus hat Cäsar getötet</a:t>
            </a:r>
          </a:p>
          <a:p>
            <a:pPr marL="0" indent="0">
              <a:buNone/>
            </a:pPr>
            <a:endParaRPr lang="en-DE" i="1"/>
          </a:p>
          <a:p>
            <a:pPr marL="0" indent="0">
              <a:buNone/>
            </a:pPr>
            <a:r>
              <a:rPr lang="en-DE" b="1">
                <a:solidFill>
                  <a:srgbClr val="0070C0"/>
                </a:solidFill>
              </a:rPr>
              <a:t>Lesart 1:</a:t>
            </a:r>
          </a:p>
          <a:p>
            <a:pPr marL="0" indent="0">
              <a:buNone/>
            </a:pPr>
            <a:r>
              <a:rPr lang="en-DE" i="1">
                <a:solidFill>
                  <a:schemeClr val="accent3">
                    <a:lumMod val="75000"/>
                  </a:schemeClr>
                </a:solidFill>
              </a:rPr>
              <a:t>BRUtus</a:t>
            </a:r>
            <a:r>
              <a:rPr lang="en-DE" i="1"/>
              <a:t> hat </a:t>
            </a:r>
            <a:r>
              <a:rPr lang="en-DE" i="1">
                <a:solidFill>
                  <a:schemeClr val="accent4">
                    <a:lumMod val="60000"/>
                    <a:lumOff val="40000"/>
                  </a:schemeClr>
                </a:solidFill>
              </a:rPr>
              <a:t>Cäsar</a:t>
            </a:r>
            <a:r>
              <a:rPr lang="en-DE" i="1"/>
              <a:t> getötet.</a:t>
            </a:r>
          </a:p>
          <a:p>
            <a:pPr marL="0" indent="0">
              <a:buNone/>
            </a:pPr>
            <a:endParaRPr lang="en-DE" i="1"/>
          </a:p>
          <a:p>
            <a:pPr marL="0" indent="0">
              <a:buNone/>
            </a:pPr>
            <a:r>
              <a:rPr lang="en-DE" b="1">
                <a:solidFill>
                  <a:srgbClr val="00B050"/>
                </a:solidFill>
              </a:rPr>
              <a:t>Lesart 2:</a:t>
            </a:r>
          </a:p>
          <a:p>
            <a:pPr marL="0" indent="0">
              <a:buNone/>
            </a:pPr>
            <a:r>
              <a:rPr lang="en-DE" i="1">
                <a:solidFill>
                  <a:schemeClr val="accent4">
                    <a:lumMod val="60000"/>
                    <a:lumOff val="40000"/>
                  </a:schemeClr>
                </a:solidFill>
              </a:rPr>
              <a:t>Brutus</a:t>
            </a:r>
            <a:r>
              <a:rPr lang="en-DE" i="1"/>
              <a:t> hat </a:t>
            </a:r>
            <a:r>
              <a:rPr lang="en-DE" i="1">
                <a:solidFill>
                  <a:schemeClr val="accent3">
                    <a:lumMod val="75000"/>
                  </a:schemeClr>
                </a:solidFill>
              </a:rPr>
              <a:t>CÄsar</a:t>
            </a:r>
            <a:r>
              <a:rPr lang="en-DE" i="1"/>
              <a:t> getötet.</a:t>
            </a:r>
          </a:p>
        </p:txBody>
      </p:sp>
      <p:sp>
        <p:nvSpPr>
          <p:cNvPr id="6" name="Text Placeholder 5">
            <a:extLst>
              <a:ext uri="{FF2B5EF4-FFF2-40B4-BE49-F238E27FC236}">
                <a16:creationId xmlns:a16="http://schemas.microsoft.com/office/drawing/2014/main" id="{F71289D2-F0B6-C44D-AF4C-DDB932BE40C5}"/>
              </a:ext>
            </a:extLst>
          </p:cNvPr>
          <p:cNvSpPr>
            <a:spLocks noGrp="1"/>
          </p:cNvSpPr>
          <p:nvPr>
            <p:ph type="body" sz="quarter" idx="15"/>
          </p:nvPr>
        </p:nvSpPr>
        <p:spPr/>
        <p:txBody>
          <a:bodyPr/>
          <a:lstStyle/>
          <a:p>
            <a:r>
              <a:rPr lang="en-DE"/>
              <a:t>Thematische-Rollen-Ambiguität</a:t>
            </a:r>
          </a:p>
        </p:txBody>
      </p:sp>
      <p:pic>
        <p:nvPicPr>
          <p:cNvPr id="7" name="Picture 6" descr="Ausschnitt aus &quot;stern&quot; mit Bildunterschrift: &quot;Bundeskanzlerin Angela Merkel hält Juncker eher für ein Problem als für die Lösung&quot;">
            <a:extLst>
              <a:ext uri="{FF2B5EF4-FFF2-40B4-BE49-F238E27FC236}">
                <a16:creationId xmlns:a16="http://schemas.microsoft.com/office/drawing/2014/main" id="{05CB12A0-5FBA-CC4E-8CA5-444907A4B86E}"/>
              </a:ext>
            </a:extLst>
          </p:cNvPr>
          <p:cNvPicPr>
            <a:picLocks noChangeAspect="1"/>
          </p:cNvPicPr>
          <p:nvPr/>
        </p:nvPicPr>
        <p:blipFill rotWithShape="1">
          <a:blip r:embed="rId3"/>
          <a:srcRect l="13000" t="4533" r="16847" b="1893"/>
          <a:stretch/>
        </p:blipFill>
        <p:spPr>
          <a:xfrm>
            <a:off x="450087" y="1530936"/>
            <a:ext cx="4519414" cy="3398309"/>
          </a:xfrm>
          <a:prstGeom prst="rect">
            <a:avLst/>
          </a:prstGeom>
        </p:spPr>
      </p:pic>
      <p:sp>
        <p:nvSpPr>
          <p:cNvPr id="8" name="TextBox 7">
            <a:extLst>
              <a:ext uri="{FF2B5EF4-FFF2-40B4-BE49-F238E27FC236}">
                <a16:creationId xmlns:a16="http://schemas.microsoft.com/office/drawing/2014/main" id="{576F8077-9069-BD45-97AA-1D1F890BE924}"/>
              </a:ext>
            </a:extLst>
          </p:cNvPr>
          <p:cNvSpPr txBox="1"/>
          <p:nvPr/>
        </p:nvSpPr>
        <p:spPr>
          <a:xfrm>
            <a:off x="5220072" y="2934965"/>
            <a:ext cx="833883" cy="338554"/>
          </a:xfrm>
          <a:prstGeom prst="rect">
            <a:avLst/>
          </a:prstGeom>
          <a:noFill/>
        </p:spPr>
        <p:txBody>
          <a:bodyPr wrap="none" rtlCol="0">
            <a:spAutoFit/>
          </a:bodyPr>
          <a:lstStyle/>
          <a:p>
            <a:pPr algn="l"/>
            <a:r>
              <a:rPr lang="en-DE" sz="1600" dirty="0" err="1">
                <a:solidFill>
                  <a:schemeClr val="accent3">
                    <a:lumMod val="75000"/>
                  </a:schemeClr>
                </a:solidFill>
                <a:latin typeface="Ink Free" panose="03080402000500000000" pitchFamily="66" charset="0"/>
              </a:rPr>
              <a:t>Patiens</a:t>
            </a:r>
          </a:p>
        </p:txBody>
      </p:sp>
      <p:sp>
        <p:nvSpPr>
          <p:cNvPr id="9" name="TextBox 8">
            <a:extLst>
              <a:ext uri="{FF2B5EF4-FFF2-40B4-BE49-F238E27FC236}">
                <a16:creationId xmlns:a16="http://schemas.microsoft.com/office/drawing/2014/main" id="{9FF7B26F-3AA1-994E-B1C3-52DEF9966366}"/>
              </a:ext>
            </a:extLst>
          </p:cNvPr>
          <p:cNvSpPr txBox="1"/>
          <p:nvPr/>
        </p:nvSpPr>
        <p:spPr>
          <a:xfrm>
            <a:off x="6569297" y="2934965"/>
            <a:ext cx="704039" cy="338554"/>
          </a:xfrm>
          <a:prstGeom prst="rect">
            <a:avLst/>
          </a:prstGeom>
          <a:noFill/>
        </p:spPr>
        <p:txBody>
          <a:bodyPr wrap="none" rtlCol="0">
            <a:spAutoFit/>
          </a:bodyPr>
          <a:lstStyle/>
          <a:p>
            <a:pPr algn="l"/>
            <a:r>
              <a:rPr lang="en-DE" sz="1600" dirty="0" err="1">
                <a:solidFill>
                  <a:schemeClr val="accent4">
                    <a:lumMod val="60000"/>
                    <a:lumOff val="40000"/>
                  </a:schemeClr>
                </a:solidFill>
                <a:latin typeface="Ink Free" panose="03080402000500000000" pitchFamily="66" charset="0"/>
              </a:rPr>
              <a:t>Agens</a:t>
            </a:r>
          </a:p>
        </p:txBody>
      </p:sp>
      <p:sp>
        <p:nvSpPr>
          <p:cNvPr id="10" name="TextBox 9">
            <a:extLst>
              <a:ext uri="{FF2B5EF4-FFF2-40B4-BE49-F238E27FC236}">
                <a16:creationId xmlns:a16="http://schemas.microsoft.com/office/drawing/2014/main" id="{64B0A1EB-B4E5-FB4A-AB17-9CC323858237}"/>
              </a:ext>
            </a:extLst>
          </p:cNvPr>
          <p:cNvSpPr txBox="1"/>
          <p:nvPr/>
        </p:nvSpPr>
        <p:spPr>
          <a:xfrm>
            <a:off x="6402413" y="3981885"/>
            <a:ext cx="833883" cy="338554"/>
          </a:xfrm>
          <a:prstGeom prst="rect">
            <a:avLst/>
          </a:prstGeom>
          <a:noFill/>
        </p:spPr>
        <p:txBody>
          <a:bodyPr wrap="none" rtlCol="0">
            <a:spAutoFit/>
          </a:bodyPr>
          <a:lstStyle/>
          <a:p>
            <a:pPr algn="l"/>
            <a:r>
              <a:rPr lang="en-DE" sz="1600" dirty="0" err="1">
                <a:solidFill>
                  <a:schemeClr val="accent3">
                    <a:lumMod val="75000"/>
                  </a:schemeClr>
                </a:solidFill>
                <a:latin typeface="Ink Free" panose="03080402000500000000" pitchFamily="66" charset="0"/>
              </a:rPr>
              <a:t>Patiens</a:t>
            </a:r>
          </a:p>
        </p:txBody>
      </p:sp>
      <p:sp>
        <p:nvSpPr>
          <p:cNvPr id="11" name="TextBox 10">
            <a:extLst>
              <a:ext uri="{FF2B5EF4-FFF2-40B4-BE49-F238E27FC236}">
                <a16:creationId xmlns:a16="http://schemas.microsoft.com/office/drawing/2014/main" id="{8C259F51-98EE-7943-868D-C05B1B8A045E}"/>
              </a:ext>
            </a:extLst>
          </p:cNvPr>
          <p:cNvSpPr txBox="1"/>
          <p:nvPr/>
        </p:nvSpPr>
        <p:spPr>
          <a:xfrm>
            <a:off x="5220072" y="3977103"/>
            <a:ext cx="704039" cy="338554"/>
          </a:xfrm>
          <a:prstGeom prst="rect">
            <a:avLst/>
          </a:prstGeom>
          <a:noFill/>
        </p:spPr>
        <p:txBody>
          <a:bodyPr wrap="none" rtlCol="0">
            <a:spAutoFit/>
          </a:bodyPr>
          <a:lstStyle/>
          <a:p>
            <a:pPr algn="l"/>
            <a:r>
              <a:rPr lang="en-DE" sz="1600" dirty="0" err="1">
                <a:solidFill>
                  <a:schemeClr val="accent4">
                    <a:lumMod val="60000"/>
                    <a:lumOff val="40000"/>
                  </a:schemeClr>
                </a:solidFill>
                <a:latin typeface="Ink Free" panose="03080402000500000000" pitchFamily="66" charset="0"/>
              </a:rPr>
              <a:t>Agens</a:t>
            </a:r>
          </a:p>
        </p:txBody>
      </p:sp>
    </p:spTree>
    <p:extLst>
      <p:ext uri="{BB962C8B-B14F-4D97-AF65-F5344CB8AC3E}">
        <p14:creationId xmlns:p14="http://schemas.microsoft.com/office/powerpoint/2010/main" val="38332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8416-BDFC-F245-B4A6-0C0BF6FC26D7}"/>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DEF5ED6A-ACEE-EF4F-BF48-E96358032AFE}"/>
              </a:ext>
            </a:extLst>
          </p:cNvPr>
          <p:cNvSpPr>
            <a:spLocks noGrp="1"/>
          </p:cNvSpPr>
          <p:nvPr>
            <p:ph type="ftr" sz="quarter" idx="11"/>
          </p:nvPr>
        </p:nvSpPr>
        <p:spPr/>
        <p:txBody>
          <a:bodyPr/>
          <a:lstStyle/>
          <a:p>
            <a:r>
              <a:rPr lang="de-DE"/>
              <a:t>(aus: stern 21 / 2016)</a:t>
            </a:r>
          </a:p>
        </p:txBody>
      </p:sp>
      <p:sp>
        <p:nvSpPr>
          <p:cNvPr id="4" name="Slide Number Placeholder 3">
            <a:extLst>
              <a:ext uri="{FF2B5EF4-FFF2-40B4-BE49-F238E27FC236}">
                <a16:creationId xmlns:a16="http://schemas.microsoft.com/office/drawing/2014/main" id="{83138725-6F7C-C447-9E0D-244D4C44C783}"/>
              </a:ext>
            </a:extLst>
          </p:cNvPr>
          <p:cNvSpPr>
            <a:spLocks noGrp="1"/>
          </p:cNvSpPr>
          <p:nvPr>
            <p:ph type="sldNum" sz="quarter" idx="12"/>
          </p:nvPr>
        </p:nvSpPr>
        <p:spPr/>
        <p:txBody>
          <a:bodyPr/>
          <a:lstStyle/>
          <a:p>
            <a:fld id="{9D195BCC-3514-4B1B-9C18-24F3D67EC549}" type="slidenum">
              <a:rPr lang="de-DE" smtClean="0"/>
              <a:t>41</a:t>
            </a:fld>
            <a:endParaRPr lang="de-DE"/>
          </a:p>
        </p:txBody>
      </p:sp>
      <p:sp>
        <p:nvSpPr>
          <p:cNvPr id="5" name="Text Placeholder 4">
            <a:extLst>
              <a:ext uri="{FF2B5EF4-FFF2-40B4-BE49-F238E27FC236}">
                <a16:creationId xmlns:a16="http://schemas.microsoft.com/office/drawing/2014/main" id="{A7973E8B-67BE-4148-9DA7-A755B1A01C73}"/>
              </a:ext>
            </a:extLst>
          </p:cNvPr>
          <p:cNvSpPr>
            <a:spLocks noGrp="1"/>
          </p:cNvSpPr>
          <p:nvPr>
            <p:ph type="body" sz="quarter" idx="14"/>
          </p:nvPr>
        </p:nvSpPr>
        <p:spPr>
          <a:xfrm>
            <a:off x="5220072" y="1530936"/>
            <a:ext cx="3402490" cy="3326341"/>
          </a:xfrm>
        </p:spPr>
        <p:txBody>
          <a:bodyPr/>
          <a:lstStyle/>
          <a:p>
            <a:pPr marL="0" indent="0">
              <a:buNone/>
            </a:pPr>
            <a:r>
              <a:rPr lang="en-DE" i="1"/>
              <a:t>Brutus hat Cäsar getötet</a:t>
            </a:r>
          </a:p>
          <a:p>
            <a:pPr marL="0" indent="0">
              <a:buNone/>
            </a:pPr>
            <a:endParaRPr lang="en-DE" i="1"/>
          </a:p>
          <a:p>
            <a:pPr marL="0" indent="0">
              <a:buNone/>
            </a:pPr>
            <a:r>
              <a:rPr lang="en-DE" b="1">
                <a:solidFill>
                  <a:srgbClr val="0070C0"/>
                </a:solidFill>
              </a:rPr>
              <a:t>Lesart 1:</a:t>
            </a:r>
          </a:p>
          <a:p>
            <a:pPr marL="0" indent="0">
              <a:buNone/>
            </a:pPr>
            <a:r>
              <a:rPr lang="en-DE" i="1">
                <a:solidFill>
                  <a:schemeClr val="accent3">
                    <a:lumMod val="75000"/>
                  </a:schemeClr>
                </a:solidFill>
              </a:rPr>
              <a:t>BRUtus</a:t>
            </a:r>
            <a:r>
              <a:rPr lang="en-DE" i="1"/>
              <a:t> hat </a:t>
            </a:r>
            <a:r>
              <a:rPr lang="en-DE" i="1">
                <a:solidFill>
                  <a:schemeClr val="accent4">
                    <a:lumMod val="60000"/>
                    <a:lumOff val="40000"/>
                  </a:schemeClr>
                </a:solidFill>
              </a:rPr>
              <a:t>Cäsar</a:t>
            </a:r>
            <a:r>
              <a:rPr lang="en-DE" i="1"/>
              <a:t> getötet.</a:t>
            </a:r>
          </a:p>
          <a:p>
            <a:pPr marL="0" indent="0">
              <a:buNone/>
            </a:pPr>
            <a:endParaRPr lang="en-DE" i="1"/>
          </a:p>
          <a:p>
            <a:pPr marL="0" indent="0">
              <a:buNone/>
            </a:pPr>
            <a:r>
              <a:rPr lang="en-DE" b="1">
                <a:solidFill>
                  <a:srgbClr val="00B050"/>
                </a:solidFill>
              </a:rPr>
              <a:t>Lesart 2:</a:t>
            </a:r>
          </a:p>
          <a:p>
            <a:pPr marL="0" indent="0">
              <a:buNone/>
            </a:pPr>
            <a:r>
              <a:rPr lang="en-DE" i="1">
                <a:solidFill>
                  <a:schemeClr val="accent4">
                    <a:lumMod val="60000"/>
                    <a:lumOff val="40000"/>
                  </a:schemeClr>
                </a:solidFill>
              </a:rPr>
              <a:t>Brutus</a:t>
            </a:r>
            <a:r>
              <a:rPr lang="en-DE" i="1"/>
              <a:t> hat </a:t>
            </a:r>
            <a:r>
              <a:rPr lang="en-DE" i="1">
                <a:solidFill>
                  <a:schemeClr val="accent3">
                    <a:lumMod val="75000"/>
                  </a:schemeClr>
                </a:solidFill>
              </a:rPr>
              <a:t>CÄsar</a:t>
            </a:r>
            <a:r>
              <a:rPr lang="en-DE" i="1"/>
              <a:t> getötet.</a:t>
            </a:r>
          </a:p>
        </p:txBody>
      </p:sp>
      <p:sp>
        <p:nvSpPr>
          <p:cNvPr id="6" name="Text Placeholder 5">
            <a:extLst>
              <a:ext uri="{FF2B5EF4-FFF2-40B4-BE49-F238E27FC236}">
                <a16:creationId xmlns:a16="http://schemas.microsoft.com/office/drawing/2014/main" id="{F71289D2-F0B6-C44D-AF4C-DDB932BE40C5}"/>
              </a:ext>
            </a:extLst>
          </p:cNvPr>
          <p:cNvSpPr>
            <a:spLocks noGrp="1"/>
          </p:cNvSpPr>
          <p:nvPr>
            <p:ph type="body" sz="quarter" idx="15"/>
          </p:nvPr>
        </p:nvSpPr>
        <p:spPr/>
        <p:txBody>
          <a:bodyPr/>
          <a:lstStyle/>
          <a:p>
            <a:r>
              <a:rPr lang="en-DE"/>
              <a:t>Syntaktische-Funktionen-Ambiguität</a:t>
            </a:r>
          </a:p>
        </p:txBody>
      </p:sp>
      <p:pic>
        <p:nvPicPr>
          <p:cNvPr id="7" name="Picture 6" descr="Ausschnitt aus &quot;stern&quot; mit Bildunterschrift: &quot;Bundeskanzlerin Angela Merkel hält Juncker eher für ein Problem als für die Lösung&quot;">
            <a:extLst>
              <a:ext uri="{FF2B5EF4-FFF2-40B4-BE49-F238E27FC236}">
                <a16:creationId xmlns:a16="http://schemas.microsoft.com/office/drawing/2014/main" id="{05CB12A0-5FBA-CC4E-8CA5-444907A4B86E}"/>
              </a:ext>
            </a:extLst>
          </p:cNvPr>
          <p:cNvPicPr>
            <a:picLocks noChangeAspect="1"/>
          </p:cNvPicPr>
          <p:nvPr/>
        </p:nvPicPr>
        <p:blipFill rotWithShape="1">
          <a:blip r:embed="rId3"/>
          <a:srcRect l="13000" t="4533" r="16847" b="1893"/>
          <a:stretch/>
        </p:blipFill>
        <p:spPr>
          <a:xfrm>
            <a:off x="450087" y="1530936"/>
            <a:ext cx="4519414" cy="3398309"/>
          </a:xfrm>
          <a:prstGeom prst="rect">
            <a:avLst/>
          </a:prstGeom>
        </p:spPr>
      </p:pic>
      <p:sp>
        <p:nvSpPr>
          <p:cNvPr id="8" name="TextBox 7">
            <a:extLst>
              <a:ext uri="{FF2B5EF4-FFF2-40B4-BE49-F238E27FC236}">
                <a16:creationId xmlns:a16="http://schemas.microsoft.com/office/drawing/2014/main" id="{576F8077-9069-BD45-97AA-1D1F890BE924}"/>
              </a:ext>
            </a:extLst>
          </p:cNvPr>
          <p:cNvSpPr txBox="1"/>
          <p:nvPr/>
        </p:nvSpPr>
        <p:spPr>
          <a:xfrm>
            <a:off x="5220072" y="2934965"/>
            <a:ext cx="776175" cy="338554"/>
          </a:xfrm>
          <a:prstGeom prst="rect">
            <a:avLst/>
          </a:prstGeom>
          <a:noFill/>
        </p:spPr>
        <p:txBody>
          <a:bodyPr wrap="none" rtlCol="0">
            <a:spAutoFit/>
          </a:bodyPr>
          <a:lstStyle/>
          <a:p>
            <a:pPr algn="l"/>
            <a:r>
              <a:rPr lang="en-DE" sz="1600" dirty="0" err="1">
                <a:solidFill>
                  <a:schemeClr val="accent3">
                    <a:lumMod val="75000"/>
                  </a:schemeClr>
                </a:solidFill>
                <a:latin typeface="Ink Free" panose="03080402000500000000" pitchFamily="66" charset="0"/>
              </a:rPr>
              <a:t>Objekt</a:t>
            </a:r>
          </a:p>
        </p:txBody>
      </p:sp>
      <p:sp>
        <p:nvSpPr>
          <p:cNvPr id="9" name="TextBox 8">
            <a:extLst>
              <a:ext uri="{FF2B5EF4-FFF2-40B4-BE49-F238E27FC236}">
                <a16:creationId xmlns:a16="http://schemas.microsoft.com/office/drawing/2014/main" id="{9FF7B26F-3AA1-994E-B1C3-52DEF9966366}"/>
              </a:ext>
            </a:extLst>
          </p:cNvPr>
          <p:cNvSpPr txBox="1"/>
          <p:nvPr/>
        </p:nvSpPr>
        <p:spPr>
          <a:xfrm>
            <a:off x="6569297" y="2934965"/>
            <a:ext cx="843501" cy="338554"/>
          </a:xfrm>
          <a:prstGeom prst="rect">
            <a:avLst/>
          </a:prstGeom>
          <a:noFill/>
        </p:spPr>
        <p:txBody>
          <a:bodyPr wrap="none" rtlCol="0">
            <a:spAutoFit/>
          </a:bodyPr>
          <a:lstStyle/>
          <a:p>
            <a:pPr algn="l"/>
            <a:r>
              <a:rPr lang="en-DE" sz="1600" dirty="0" err="1">
                <a:solidFill>
                  <a:schemeClr val="accent4">
                    <a:lumMod val="60000"/>
                    <a:lumOff val="40000"/>
                  </a:schemeClr>
                </a:solidFill>
                <a:latin typeface="Ink Free" panose="03080402000500000000" pitchFamily="66" charset="0"/>
              </a:rPr>
              <a:t>Subjekt</a:t>
            </a:r>
          </a:p>
        </p:txBody>
      </p:sp>
      <p:sp>
        <p:nvSpPr>
          <p:cNvPr id="10" name="TextBox 9">
            <a:extLst>
              <a:ext uri="{FF2B5EF4-FFF2-40B4-BE49-F238E27FC236}">
                <a16:creationId xmlns:a16="http://schemas.microsoft.com/office/drawing/2014/main" id="{64B0A1EB-B4E5-FB4A-AB17-9CC323858237}"/>
              </a:ext>
            </a:extLst>
          </p:cNvPr>
          <p:cNvSpPr txBox="1"/>
          <p:nvPr/>
        </p:nvSpPr>
        <p:spPr>
          <a:xfrm>
            <a:off x="6402413" y="3981885"/>
            <a:ext cx="776175" cy="338554"/>
          </a:xfrm>
          <a:prstGeom prst="rect">
            <a:avLst/>
          </a:prstGeom>
          <a:noFill/>
        </p:spPr>
        <p:txBody>
          <a:bodyPr wrap="none" rtlCol="0">
            <a:spAutoFit/>
          </a:bodyPr>
          <a:lstStyle/>
          <a:p>
            <a:pPr algn="l"/>
            <a:r>
              <a:rPr lang="en-DE" sz="1600" dirty="0" err="1">
                <a:solidFill>
                  <a:schemeClr val="accent3">
                    <a:lumMod val="75000"/>
                  </a:schemeClr>
                </a:solidFill>
                <a:latin typeface="Ink Free" panose="03080402000500000000" pitchFamily="66" charset="0"/>
              </a:rPr>
              <a:t>Objekt</a:t>
            </a:r>
          </a:p>
        </p:txBody>
      </p:sp>
      <p:sp>
        <p:nvSpPr>
          <p:cNvPr id="11" name="TextBox 10">
            <a:extLst>
              <a:ext uri="{FF2B5EF4-FFF2-40B4-BE49-F238E27FC236}">
                <a16:creationId xmlns:a16="http://schemas.microsoft.com/office/drawing/2014/main" id="{8C259F51-98EE-7943-868D-C05B1B8A045E}"/>
              </a:ext>
            </a:extLst>
          </p:cNvPr>
          <p:cNvSpPr txBox="1"/>
          <p:nvPr/>
        </p:nvSpPr>
        <p:spPr>
          <a:xfrm>
            <a:off x="5220072" y="3977103"/>
            <a:ext cx="843501" cy="338554"/>
          </a:xfrm>
          <a:prstGeom prst="rect">
            <a:avLst/>
          </a:prstGeom>
          <a:noFill/>
        </p:spPr>
        <p:txBody>
          <a:bodyPr wrap="none" rtlCol="0">
            <a:spAutoFit/>
          </a:bodyPr>
          <a:lstStyle/>
          <a:p>
            <a:pPr algn="l"/>
            <a:r>
              <a:rPr lang="en-DE" sz="1600" dirty="0" err="1">
                <a:solidFill>
                  <a:schemeClr val="accent4">
                    <a:lumMod val="60000"/>
                    <a:lumOff val="40000"/>
                  </a:schemeClr>
                </a:solidFill>
                <a:latin typeface="Ink Free" panose="03080402000500000000" pitchFamily="66" charset="0"/>
              </a:rPr>
              <a:t>Subjekt</a:t>
            </a:r>
          </a:p>
        </p:txBody>
      </p:sp>
    </p:spTree>
    <p:extLst>
      <p:ext uri="{BB962C8B-B14F-4D97-AF65-F5344CB8AC3E}">
        <p14:creationId xmlns:p14="http://schemas.microsoft.com/office/powerpoint/2010/main" val="87533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2692-BF3F-864C-9C3A-14338AE67F57}"/>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3FFB3AFD-D0A8-9343-A7E5-3EB8A8E50EBF}"/>
              </a:ext>
            </a:extLst>
          </p:cNvPr>
          <p:cNvSpPr>
            <a:spLocks noGrp="1"/>
          </p:cNvSpPr>
          <p:nvPr>
            <p:ph type="ftr" sz="quarter" idx="11"/>
          </p:nvPr>
        </p:nvSpPr>
        <p:spPr/>
        <p:txBody>
          <a:bodyPr/>
          <a:lstStyle/>
          <a:p>
            <a:r>
              <a:rPr lang="de-DE"/>
              <a:t>(Kasper 2020: 80)</a:t>
            </a:r>
          </a:p>
        </p:txBody>
      </p:sp>
      <p:sp>
        <p:nvSpPr>
          <p:cNvPr id="4" name="Slide Number Placeholder 3">
            <a:extLst>
              <a:ext uri="{FF2B5EF4-FFF2-40B4-BE49-F238E27FC236}">
                <a16:creationId xmlns:a16="http://schemas.microsoft.com/office/drawing/2014/main" id="{91857BFA-B8E0-A141-85DC-8600A41CA63E}"/>
              </a:ext>
            </a:extLst>
          </p:cNvPr>
          <p:cNvSpPr>
            <a:spLocks noGrp="1"/>
          </p:cNvSpPr>
          <p:nvPr>
            <p:ph type="sldNum" sz="quarter" idx="12"/>
          </p:nvPr>
        </p:nvSpPr>
        <p:spPr/>
        <p:txBody>
          <a:bodyPr/>
          <a:lstStyle/>
          <a:p>
            <a:fld id="{9D195BCC-3514-4B1B-9C18-24F3D67EC549}" type="slidenum">
              <a:rPr lang="de-DE" smtClean="0"/>
              <a:t>42</a:t>
            </a:fld>
            <a:endParaRPr lang="de-DE"/>
          </a:p>
        </p:txBody>
      </p:sp>
      <p:sp>
        <p:nvSpPr>
          <p:cNvPr id="5" name="Text Placeholder 4">
            <a:extLst>
              <a:ext uri="{FF2B5EF4-FFF2-40B4-BE49-F238E27FC236}">
                <a16:creationId xmlns:a16="http://schemas.microsoft.com/office/drawing/2014/main" id="{B13F52CD-D615-244D-BB8F-60DB0603878F}"/>
              </a:ext>
            </a:extLst>
          </p:cNvPr>
          <p:cNvSpPr>
            <a:spLocks noGrp="1"/>
          </p:cNvSpPr>
          <p:nvPr>
            <p:ph type="body" sz="quarter" idx="14"/>
          </p:nvPr>
        </p:nvSpPr>
        <p:spPr>
          <a:xfrm>
            <a:off x="521550" y="1711672"/>
            <a:ext cx="8101012" cy="3311525"/>
          </a:xfrm>
        </p:spPr>
        <p:txBody>
          <a:bodyPr/>
          <a:lstStyle/>
          <a:p>
            <a:r>
              <a:rPr lang="en-GB"/>
              <a:t>Viele, aber nicht alle thematische Rollen-Ambiguitäten sind gleichzeitig syntaktische Funktionen-Ambiguitäten.</a:t>
            </a:r>
          </a:p>
          <a:p>
            <a:endParaRPr lang="en-GB"/>
          </a:p>
          <a:p>
            <a:r>
              <a:rPr lang="en-GB"/>
              <a:t>z.B. </a:t>
            </a:r>
            <a:r>
              <a:rPr lang="en-GB" i="1">
                <a:solidFill>
                  <a:schemeClr val="tx2">
                    <a:lumMod val="75000"/>
                  </a:schemeClr>
                </a:solidFill>
              </a:rPr>
              <a:t>Kyle Jenner</a:t>
            </a:r>
            <a:r>
              <a:rPr lang="en-GB" i="1"/>
              <a:t> gefällt </a:t>
            </a:r>
            <a:r>
              <a:rPr lang="en-GB" i="1">
                <a:solidFill>
                  <a:srgbClr val="00B050"/>
                </a:solidFill>
              </a:rPr>
              <a:t>Douglas</a:t>
            </a:r>
            <a:r>
              <a:rPr lang="en-GB"/>
              <a:t>: ambig zwischen Subjekt/Objekt und Experiencer/Stimulus</a:t>
            </a:r>
          </a:p>
          <a:p>
            <a:endParaRPr lang="en-GB"/>
          </a:p>
          <a:p>
            <a:r>
              <a:rPr lang="en-GB"/>
              <a:t>anders z.B. bei </a:t>
            </a:r>
            <a:r>
              <a:rPr lang="en-GB" i="1">
                <a:solidFill>
                  <a:schemeClr val="tx2">
                    <a:lumMod val="75000"/>
                  </a:schemeClr>
                </a:solidFill>
              </a:rPr>
              <a:t>Die Raser </a:t>
            </a:r>
            <a:r>
              <a:rPr lang="en-GB" i="1"/>
              <a:t>haben zwei unbeteiligte Fußgänger schwer verletzt</a:t>
            </a:r>
            <a:r>
              <a:rPr lang="en-GB"/>
              <a:t>: ambig zwischen 'Verursacher (ohne Absicht)' vs. 'Agens (absichtlich handelnd)'</a:t>
            </a:r>
          </a:p>
          <a:p>
            <a:endParaRPr lang="en-DE"/>
          </a:p>
        </p:txBody>
      </p:sp>
      <p:sp>
        <p:nvSpPr>
          <p:cNvPr id="6" name="Text Placeholder 5">
            <a:extLst>
              <a:ext uri="{FF2B5EF4-FFF2-40B4-BE49-F238E27FC236}">
                <a16:creationId xmlns:a16="http://schemas.microsoft.com/office/drawing/2014/main" id="{251A2B5F-D972-AC4F-A965-C3E7E698317E}"/>
              </a:ext>
            </a:extLst>
          </p:cNvPr>
          <p:cNvSpPr>
            <a:spLocks noGrp="1"/>
          </p:cNvSpPr>
          <p:nvPr>
            <p:ph type="body" sz="quarter" idx="15"/>
          </p:nvPr>
        </p:nvSpPr>
        <p:spPr>
          <a:xfrm>
            <a:off x="521494" y="1170555"/>
            <a:ext cx="8101013" cy="324250"/>
          </a:xfrm>
        </p:spPr>
        <p:txBody>
          <a:bodyPr/>
          <a:lstStyle/>
          <a:p>
            <a:r>
              <a:rPr lang="en-DE"/>
              <a:t>Thematische-Rollen- und Syntaktische-Funktionen-Ambiguität</a:t>
            </a:r>
          </a:p>
        </p:txBody>
      </p:sp>
    </p:spTree>
    <p:extLst>
      <p:ext uri="{BB962C8B-B14F-4D97-AF65-F5344CB8AC3E}">
        <p14:creationId xmlns:p14="http://schemas.microsoft.com/office/powerpoint/2010/main" val="3290181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C060-02D8-A341-BFE1-2BFBB81F07CB}"/>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D3750CC4-F5DF-254F-9404-FFB502B5C77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D98987F-0473-5444-AC13-796A757B0366}"/>
              </a:ext>
            </a:extLst>
          </p:cNvPr>
          <p:cNvSpPr>
            <a:spLocks noGrp="1"/>
          </p:cNvSpPr>
          <p:nvPr>
            <p:ph type="sldNum" sz="quarter" idx="12"/>
          </p:nvPr>
        </p:nvSpPr>
        <p:spPr/>
        <p:txBody>
          <a:bodyPr/>
          <a:lstStyle/>
          <a:p>
            <a:fld id="{9D195BCC-3514-4B1B-9C18-24F3D67EC549}" type="slidenum">
              <a:rPr lang="de-DE" smtClean="0"/>
              <a:t>43</a:t>
            </a:fld>
            <a:endParaRPr lang="de-DE"/>
          </a:p>
        </p:txBody>
      </p:sp>
      <p:sp>
        <p:nvSpPr>
          <p:cNvPr id="5" name="Text Placeholder 4">
            <a:extLst>
              <a:ext uri="{FF2B5EF4-FFF2-40B4-BE49-F238E27FC236}">
                <a16:creationId xmlns:a16="http://schemas.microsoft.com/office/drawing/2014/main" id="{F5D4E2D5-145E-D442-9B1F-6C224A16ADCC}"/>
              </a:ext>
            </a:extLst>
          </p:cNvPr>
          <p:cNvSpPr>
            <a:spLocks noGrp="1"/>
          </p:cNvSpPr>
          <p:nvPr>
            <p:ph type="body" sz="quarter" idx="14"/>
          </p:nvPr>
        </p:nvSpPr>
        <p:spPr/>
        <p:txBody>
          <a:bodyPr/>
          <a:lstStyle/>
          <a:p>
            <a:pPr marL="0" indent="0">
              <a:buNone/>
            </a:pPr>
            <a:r>
              <a:rPr lang="en-DE" sz="1800" i="1"/>
              <a:t>Welche Sprache ist nur in einem europäischen Land Amtssprache? </a:t>
            </a:r>
          </a:p>
          <a:p>
            <a:pPr marL="0" indent="0">
              <a:buNone/>
            </a:pPr>
            <a:r>
              <a:rPr lang="en-DE" sz="1800"/>
              <a:t>("5 gegen Jauch", zit. nach Zimmermann 2014: 31)</a:t>
            </a:r>
          </a:p>
          <a:p>
            <a:pPr marL="0" indent="0">
              <a:buNone/>
            </a:pPr>
            <a:endParaRPr lang="en-DE" sz="1000"/>
          </a:p>
          <a:p>
            <a:r>
              <a:rPr lang="en-DE" sz="1800"/>
              <a:t>zwei Lesarten der Frage:</a:t>
            </a:r>
          </a:p>
          <a:p>
            <a:endParaRPr lang="en-DE" sz="1050"/>
          </a:p>
          <a:p>
            <a:pPr marL="0" indent="0">
              <a:buNone/>
            </a:pPr>
            <a:r>
              <a:rPr lang="en-DE" sz="1800" i="1"/>
              <a:t>Welche Sprache ist nur in </a:t>
            </a:r>
            <a:r>
              <a:rPr lang="en-DE" sz="1800" i="1">
                <a:solidFill>
                  <a:srgbClr val="0070C0"/>
                </a:solidFill>
              </a:rPr>
              <a:t>EINEM</a:t>
            </a:r>
            <a:r>
              <a:rPr lang="en-DE" sz="1800" i="1"/>
              <a:t> europäischen Land Amtssprache?</a:t>
            </a:r>
          </a:p>
          <a:p>
            <a:pPr marL="0" indent="0">
              <a:buNone/>
            </a:pPr>
            <a:r>
              <a:rPr lang="en-DE" sz="1800">
                <a:sym typeface="Wingdings" pitchFamily="2" charset="2"/>
              </a:rPr>
              <a:t> "Spanisch" ist richtig</a:t>
            </a:r>
          </a:p>
          <a:p>
            <a:pPr marL="0" indent="0">
              <a:buNone/>
            </a:pPr>
            <a:endParaRPr lang="en-DE" sz="1000">
              <a:sym typeface="Wingdings" pitchFamily="2" charset="2"/>
            </a:endParaRPr>
          </a:p>
          <a:p>
            <a:pPr marL="0" indent="0">
              <a:buNone/>
            </a:pPr>
            <a:r>
              <a:rPr lang="en-DE" sz="1800" i="1">
                <a:sym typeface="Wingdings" pitchFamily="2" charset="2"/>
              </a:rPr>
              <a:t>Welche Sprache ist nur in einem </a:t>
            </a:r>
            <a:r>
              <a:rPr lang="en-DE" sz="1800" i="1">
                <a:solidFill>
                  <a:srgbClr val="00B050"/>
                </a:solidFill>
                <a:sym typeface="Wingdings" pitchFamily="2" charset="2"/>
              </a:rPr>
              <a:t>EUROPÄISCHEN</a:t>
            </a:r>
            <a:r>
              <a:rPr lang="en-DE" sz="1800" i="1">
                <a:sym typeface="Wingdings" pitchFamily="2" charset="2"/>
              </a:rPr>
              <a:t> Land Amtssprache? </a:t>
            </a:r>
            <a:r>
              <a:rPr lang="en-DE" sz="1800">
                <a:sym typeface="Wingdings" pitchFamily="2" charset="2"/>
              </a:rPr>
              <a:t>(i.e., und nicht auch in einem außereuropäischen?)</a:t>
            </a:r>
            <a:endParaRPr lang="en-DE" sz="1800" i="1">
              <a:sym typeface="Wingdings" pitchFamily="2" charset="2"/>
            </a:endParaRPr>
          </a:p>
          <a:p>
            <a:pPr marL="0" indent="0">
              <a:buNone/>
            </a:pPr>
            <a:r>
              <a:rPr lang="en-DE" sz="1800">
                <a:sym typeface="Wingdings" pitchFamily="2" charset="2"/>
              </a:rPr>
              <a:t> "Spanisch" ist falsch, da es z.B. auch in Argentinien Amtssprache ist.</a:t>
            </a:r>
            <a:endParaRPr lang="en-DE" sz="1800"/>
          </a:p>
        </p:txBody>
      </p:sp>
      <p:sp>
        <p:nvSpPr>
          <p:cNvPr id="6" name="Text Placeholder 5">
            <a:extLst>
              <a:ext uri="{FF2B5EF4-FFF2-40B4-BE49-F238E27FC236}">
                <a16:creationId xmlns:a16="http://schemas.microsoft.com/office/drawing/2014/main" id="{0D6AA81B-EAB8-A74E-9340-212685B46A84}"/>
              </a:ext>
            </a:extLst>
          </p:cNvPr>
          <p:cNvSpPr>
            <a:spLocks noGrp="1"/>
          </p:cNvSpPr>
          <p:nvPr>
            <p:ph type="body" sz="quarter" idx="15"/>
          </p:nvPr>
        </p:nvSpPr>
        <p:spPr/>
        <p:txBody>
          <a:bodyPr/>
          <a:lstStyle/>
          <a:p>
            <a:r>
              <a:rPr lang="en-DE"/>
              <a:t>Fokusassoziation</a:t>
            </a:r>
          </a:p>
        </p:txBody>
      </p:sp>
    </p:spTree>
    <p:extLst>
      <p:ext uri="{BB962C8B-B14F-4D97-AF65-F5344CB8AC3E}">
        <p14:creationId xmlns:p14="http://schemas.microsoft.com/office/powerpoint/2010/main" val="921510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CBC5-67D1-9A4E-81A0-78D5ED3B585D}"/>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B8AB76E2-3328-4248-81FE-D8EC857FDC64}"/>
              </a:ext>
            </a:extLst>
          </p:cNvPr>
          <p:cNvSpPr>
            <a:spLocks noGrp="1"/>
          </p:cNvSpPr>
          <p:nvPr>
            <p:ph type="ftr" sz="quarter" idx="11"/>
          </p:nvPr>
        </p:nvSpPr>
        <p:spPr/>
        <p:txBody>
          <a:bodyPr/>
          <a:lstStyle/>
          <a:p>
            <a:r>
              <a:rPr lang="de-DE"/>
              <a:t>(Zimmermann 2014: 32)</a:t>
            </a:r>
          </a:p>
        </p:txBody>
      </p:sp>
      <p:sp>
        <p:nvSpPr>
          <p:cNvPr id="4" name="Slide Number Placeholder 3">
            <a:extLst>
              <a:ext uri="{FF2B5EF4-FFF2-40B4-BE49-F238E27FC236}">
                <a16:creationId xmlns:a16="http://schemas.microsoft.com/office/drawing/2014/main" id="{E8CB4093-3B02-294E-9539-94CFE60D26BA}"/>
              </a:ext>
            </a:extLst>
          </p:cNvPr>
          <p:cNvSpPr>
            <a:spLocks noGrp="1"/>
          </p:cNvSpPr>
          <p:nvPr>
            <p:ph type="sldNum" sz="quarter" idx="12"/>
          </p:nvPr>
        </p:nvSpPr>
        <p:spPr/>
        <p:txBody>
          <a:bodyPr/>
          <a:lstStyle/>
          <a:p>
            <a:fld id="{9D195BCC-3514-4B1B-9C18-24F3D67EC549}" type="slidenum">
              <a:rPr lang="de-DE" smtClean="0"/>
              <a:t>44</a:t>
            </a:fld>
            <a:endParaRPr lang="de-DE"/>
          </a:p>
        </p:txBody>
      </p:sp>
      <p:sp>
        <p:nvSpPr>
          <p:cNvPr id="5" name="Text Placeholder 4">
            <a:extLst>
              <a:ext uri="{FF2B5EF4-FFF2-40B4-BE49-F238E27FC236}">
                <a16:creationId xmlns:a16="http://schemas.microsoft.com/office/drawing/2014/main" id="{E760963C-2A8B-6541-8DE6-866B96378FA5}"/>
              </a:ext>
            </a:extLst>
          </p:cNvPr>
          <p:cNvSpPr>
            <a:spLocks noGrp="1"/>
          </p:cNvSpPr>
          <p:nvPr>
            <p:ph type="body" sz="quarter" idx="14"/>
          </p:nvPr>
        </p:nvSpPr>
        <p:spPr/>
        <p:txBody>
          <a:bodyPr/>
          <a:lstStyle/>
          <a:p>
            <a:r>
              <a:rPr lang="en-DE" sz="1800"/>
              <a:t>in gesprochener Sprache werden die beiden Lesarten durch die Prosodie (genauer: den Satzakzent) desambiguiert</a:t>
            </a:r>
          </a:p>
          <a:p>
            <a:r>
              <a:rPr lang="en-DE" sz="1800"/>
              <a:t>Funktion des Satzakzents ist es, eine bestimmte Konstituente hervorzuheben – also: zu </a:t>
            </a:r>
            <a:r>
              <a:rPr lang="en-DE" sz="1800" b="1"/>
              <a:t>fokussieren</a:t>
            </a:r>
            <a:endParaRPr lang="en-DE" sz="1800"/>
          </a:p>
          <a:p>
            <a:r>
              <a:rPr lang="en-DE" sz="1800"/>
              <a:t>Funktion von </a:t>
            </a:r>
            <a:r>
              <a:rPr lang="en-DE" sz="1800" i="1"/>
              <a:t>nur </a:t>
            </a:r>
            <a:r>
              <a:rPr lang="en-DE" sz="1800"/>
              <a:t>ist es, die </a:t>
            </a:r>
            <a:r>
              <a:rPr lang="en-DE" sz="1800" b="1"/>
              <a:t>Fokusalternativen </a:t>
            </a:r>
            <a:r>
              <a:rPr lang="en-DE" sz="1800"/>
              <a:t>als falsch zu deklarieren</a:t>
            </a:r>
          </a:p>
          <a:p>
            <a:pPr marL="0" indent="0">
              <a:buNone/>
            </a:pPr>
            <a:endParaRPr lang="en-DE" sz="100" i="1"/>
          </a:p>
          <a:p>
            <a:pPr marL="0" indent="0">
              <a:buNone/>
            </a:pPr>
            <a:r>
              <a:rPr lang="en-DE" sz="1800" i="1"/>
              <a:t>Spanisch ist nur in </a:t>
            </a:r>
            <a:r>
              <a:rPr lang="en-DE" sz="1800" i="1">
                <a:solidFill>
                  <a:srgbClr val="0070C0"/>
                </a:solidFill>
              </a:rPr>
              <a:t>EINEM</a:t>
            </a:r>
            <a:r>
              <a:rPr lang="en-DE" sz="1800" i="1"/>
              <a:t> europäischen Land Amtssprache</a:t>
            </a:r>
          </a:p>
          <a:p>
            <a:pPr marL="0" indent="0">
              <a:buNone/>
            </a:pPr>
            <a:r>
              <a:rPr lang="en-DE" sz="1800">
                <a:sym typeface="Wingdings" pitchFamily="2" charset="2"/>
              </a:rPr>
              <a:t> </a:t>
            </a:r>
            <a:r>
              <a:rPr lang="en-DE" sz="1800">
                <a:solidFill>
                  <a:srgbClr val="0070C0"/>
                </a:solidFill>
                <a:sym typeface="Wingdings" pitchFamily="2" charset="2"/>
              </a:rPr>
              <a:t>Fokusalternative</a:t>
            </a:r>
            <a:r>
              <a:rPr lang="en-DE" sz="1800">
                <a:sym typeface="Wingdings" pitchFamily="2" charset="2"/>
              </a:rPr>
              <a:t>: die Sprache ist in zwei, drei.... europäischen Ländern Amtssprache.</a:t>
            </a:r>
          </a:p>
          <a:p>
            <a:pPr marL="0" indent="0">
              <a:buNone/>
            </a:pPr>
            <a:r>
              <a:rPr lang="en-DE" sz="1800" i="1">
                <a:sym typeface="Wingdings" pitchFamily="2" charset="2"/>
              </a:rPr>
              <a:t>Spanisch ist nur in einem </a:t>
            </a:r>
            <a:r>
              <a:rPr lang="en-DE" sz="1800" i="1">
                <a:solidFill>
                  <a:srgbClr val="00B050"/>
                </a:solidFill>
                <a:sym typeface="Wingdings" pitchFamily="2" charset="2"/>
              </a:rPr>
              <a:t>EUROPÄISCHEN</a:t>
            </a:r>
            <a:r>
              <a:rPr lang="en-DE" sz="1800" i="1">
                <a:sym typeface="Wingdings" pitchFamily="2" charset="2"/>
              </a:rPr>
              <a:t> Land Amtssprache.</a:t>
            </a:r>
          </a:p>
          <a:p>
            <a:pPr marL="0" indent="0">
              <a:buNone/>
            </a:pPr>
            <a:r>
              <a:rPr lang="en-DE" sz="1800">
                <a:sym typeface="Wingdings" pitchFamily="2" charset="2"/>
              </a:rPr>
              <a:t> </a:t>
            </a:r>
            <a:r>
              <a:rPr lang="en-DE" sz="1800">
                <a:solidFill>
                  <a:srgbClr val="0070C0"/>
                </a:solidFill>
                <a:sym typeface="Wingdings" pitchFamily="2" charset="2"/>
              </a:rPr>
              <a:t>Fokusalternative</a:t>
            </a:r>
            <a:r>
              <a:rPr lang="en-DE" sz="1800">
                <a:sym typeface="Wingdings" pitchFamily="2" charset="2"/>
              </a:rPr>
              <a:t>: Spanisch ist auch in mindestens einem nicht-europäischen Land Amtssprache.</a:t>
            </a:r>
            <a:endParaRPr lang="en-DE" sz="1800"/>
          </a:p>
        </p:txBody>
      </p:sp>
      <p:sp>
        <p:nvSpPr>
          <p:cNvPr id="6" name="Text Placeholder 5">
            <a:extLst>
              <a:ext uri="{FF2B5EF4-FFF2-40B4-BE49-F238E27FC236}">
                <a16:creationId xmlns:a16="http://schemas.microsoft.com/office/drawing/2014/main" id="{8E3FEF2F-3147-D84E-8D14-6EB9B82CEB1A}"/>
              </a:ext>
            </a:extLst>
          </p:cNvPr>
          <p:cNvSpPr>
            <a:spLocks noGrp="1"/>
          </p:cNvSpPr>
          <p:nvPr>
            <p:ph type="body" sz="quarter" idx="15"/>
          </p:nvPr>
        </p:nvSpPr>
        <p:spPr/>
        <p:txBody>
          <a:bodyPr/>
          <a:lstStyle/>
          <a:p>
            <a:r>
              <a:rPr lang="en-DE"/>
              <a:t>Fokusassoziation</a:t>
            </a:r>
          </a:p>
        </p:txBody>
      </p:sp>
    </p:spTree>
    <p:extLst>
      <p:ext uri="{BB962C8B-B14F-4D97-AF65-F5344CB8AC3E}">
        <p14:creationId xmlns:p14="http://schemas.microsoft.com/office/powerpoint/2010/main" val="2240142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EC26-0283-DD48-A307-33FE611849ED}"/>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AEDF893B-BD4F-0D44-BE58-68ED9A2C0467}"/>
              </a:ext>
            </a:extLst>
          </p:cNvPr>
          <p:cNvSpPr>
            <a:spLocks noGrp="1"/>
          </p:cNvSpPr>
          <p:nvPr>
            <p:ph type="ftr" sz="quarter" idx="11"/>
          </p:nvPr>
        </p:nvSpPr>
        <p:spPr/>
        <p:txBody>
          <a:bodyPr/>
          <a:lstStyle/>
          <a:p>
            <a:r>
              <a:rPr lang="de-DE"/>
              <a:t>(Zimmermann 2014: 32)</a:t>
            </a:r>
          </a:p>
        </p:txBody>
      </p:sp>
      <p:sp>
        <p:nvSpPr>
          <p:cNvPr id="4" name="Slide Number Placeholder 3">
            <a:extLst>
              <a:ext uri="{FF2B5EF4-FFF2-40B4-BE49-F238E27FC236}">
                <a16:creationId xmlns:a16="http://schemas.microsoft.com/office/drawing/2014/main" id="{0440C357-4400-1446-8590-5884DB04C985}"/>
              </a:ext>
            </a:extLst>
          </p:cNvPr>
          <p:cNvSpPr>
            <a:spLocks noGrp="1"/>
          </p:cNvSpPr>
          <p:nvPr>
            <p:ph type="sldNum" sz="quarter" idx="12"/>
          </p:nvPr>
        </p:nvSpPr>
        <p:spPr/>
        <p:txBody>
          <a:bodyPr/>
          <a:lstStyle/>
          <a:p>
            <a:fld id="{9D195BCC-3514-4B1B-9C18-24F3D67EC549}" type="slidenum">
              <a:rPr lang="de-DE" smtClean="0"/>
              <a:t>45</a:t>
            </a:fld>
            <a:endParaRPr lang="de-DE"/>
          </a:p>
        </p:txBody>
      </p:sp>
      <p:sp>
        <p:nvSpPr>
          <p:cNvPr id="5" name="Text Placeholder 4">
            <a:extLst>
              <a:ext uri="{FF2B5EF4-FFF2-40B4-BE49-F238E27FC236}">
                <a16:creationId xmlns:a16="http://schemas.microsoft.com/office/drawing/2014/main" id="{6D2D2EEF-0827-0A49-9DB9-C4ABF8013B49}"/>
              </a:ext>
            </a:extLst>
          </p:cNvPr>
          <p:cNvSpPr>
            <a:spLocks noGrp="1"/>
          </p:cNvSpPr>
          <p:nvPr>
            <p:ph type="body" sz="quarter" idx="14"/>
          </p:nvPr>
        </p:nvSpPr>
        <p:spPr/>
        <p:txBody>
          <a:bodyPr/>
          <a:lstStyle/>
          <a:p>
            <a:r>
              <a:rPr lang="en-DE"/>
              <a:t>Die Interaktion zwischen einem einzelnen Element wie </a:t>
            </a:r>
            <a:r>
              <a:rPr lang="en-DE" i="1"/>
              <a:t>nur </a:t>
            </a:r>
            <a:r>
              <a:rPr lang="en-DE"/>
              <a:t>und den Fokusalternativen zu dem Satz, in dem es vorkommt, bezeichnet man als </a:t>
            </a:r>
            <a:r>
              <a:rPr lang="en-DE" b="1"/>
              <a:t>Fokusassoziation</a:t>
            </a:r>
            <a:endParaRPr lang="en-DE"/>
          </a:p>
          <a:p>
            <a:r>
              <a:rPr lang="en-DE"/>
              <a:t>Dieses Phänomen lässt sich bei vielen Partikelwörtern, Adverbien und Konjunktionen beobachten, vgl. z.B. Kausalsätze:</a:t>
            </a:r>
          </a:p>
          <a:p>
            <a:endParaRPr lang="en-DE"/>
          </a:p>
          <a:p>
            <a:pPr marL="0" indent="0">
              <a:buNone/>
            </a:pPr>
            <a:r>
              <a:rPr lang="en-DE"/>
              <a:t>Er hat Maria GEHEIRATAT, weil er in den Genuss steuerlicher Vorteile kommen wollten. Er hat MARIA geheiratet, weil seine Eltern eine standesgemäße Schwiegertochter wollten. (nach Zimmermann 2014: 32)</a:t>
            </a:r>
          </a:p>
        </p:txBody>
      </p:sp>
      <p:sp>
        <p:nvSpPr>
          <p:cNvPr id="6" name="Text Placeholder 5">
            <a:extLst>
              <a:ext uri="{FF2B5EF4-FFF2-40B4-BE49-F238E27FC236}">
                <a16:creationId xmlns:a16="http://schemas.microsoft.com/office/drawing/2014/main" id="{3B04363F-6D9C-364F-A0D7-F4981F19B5DE}"/>
              </a:ext>
            </a:extLst>
          </p:cNvPr>
          <p:cNvSpPr>
            <a:spLocks noGrp="1"/>
          </p:cNvSpPr>
          <p:nvPr>
            <p:ph type="body" sz="quarter" idx="15"/>
          </p:nvPr>
        </p:nvSpPr>
        <p:spPr/>
        <p:txBody>
          <a:bodyPr/>
          <a:lstStyle/>
          <a:p>
            <a:r>
              <a:rPr lang="en-DE"/>
              <a:t>Fokusassoziation</a:t>
            </a:r>
          </a:p>
        </p:txBody>
      </p:sp>
    </p:spTree>
    <p:extLst>
      <p:ext uri="{BB962C8B-B14F-4D97-AF65-F5344CB8AC3E}">
        <p14:creationId xmlns:p14="http://schemas.microsoft.com/office/powerpoint/2010/main" val="2150551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30F4-8DBB-A94E-A157-6329F3316323}"/>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219D1CD5-14C5-6E47-99F2-EECB6CFBEBD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F2E4E43-E036-8441-AB1E-8C8627B979B5}"/>
              </a:ext>
            </a:extLst>
          </p:cNvPr>
          <p:cNvSpPr>
            <a:spLocks noGrp="1"/>
          </p:cNvSpPr>
          <p:nvPr>
            <p:ph type="sldNum" sz="quarter" idx="12"/>
          </p:nvPr>
        </p:nvSpPr>
        <p:spPr/>
        <p:txBody>
          <a:bodyPr/>
          <a:lstStyle/>
          <a:p>
            <a:fld id="{9D195BCC-3514-4B1B-9C18-24F3D67EC549}" type="slidenum">
              <a:rPr lang="de-DE" smtClean="0"/>
              <a:t>46</a:t>
            </a:fld>
            <a:endParaRPr lang="de-DE"/>
          </a:p>
        </p:txBody>
      </p:sp>
      <p:sp>
        <p:nvSpPr>
          <p:cNvPr id="5" name="Text Placeholder 4">
            <a:extLst>
              <a:ext uri="{FF2B5EF4-FFF2-40B4-BE49-F238E27FC236}">
                <a16:creationId xmlns:a16="http://schemas.microsoft.com/office/drawing/2014/main" id="{68686AF4-7E38-424B-BFBB-A193353E2D79}"/>
              </a:ext>
            </a:extLst>
          </p:cNvPr>
          <p:cNvSpPr>
            <a:spLocks noGrp="1"/>
          </p:cNvSpPr>
          <p:nvPr>
            <p:ph type="body" sz="quarter" idx="14"/>
          </p:nvPr>
        </p:nvSpPr>
        <p:spPr/>
        <p:txBody>
          <a:bodyPr/>
          <a:lstStyle/>
          <a:p>
            <a:r>
              <a:rPr lang="en-DE" sz="1800"/>
              <a:t>Fokusalternativen gehen z.T. mit lexikalischer oder kategorialer Ambiguität einher</a:t>
            </a:r>
          </a:p>
          <a:p>
            <a:r>
              <a:rPr lang="en-DE" sz="1800"/>
              <a:t>z.B. im obigen Beleg </a:t>
            </a:r>
            <a:r>
              <a:rPr lang="en-DE" sz="1800" i="1"/>
              <a:t>in </a:t>
            </a:r>
            <a:r>
              <a:rPr lang="en-DE" sz="1800" i="1">
                <a:solidFill>
                  <a:srgbClr val="FF0000"/>
                </a:solidFill>
              </a:rPr>
              <a:t>einem</a:t>
            </a:r>
            <a:r>
              <a:rPr lang="en-DE" sz="1800" i="1"/>
              <a:t> europäischen Land: </a:t>
            </a:r>
            <a:r>
              <a:rPr lang="en-DE" sz="1800"/>
              <a:t>Ambiguität zwischen Zahlwort und Indefinitpronomen</a:t>
            </a:r>
          </a:p>
          <a:p>
            <a:endParaRPr lang="en-DE" sz="1000"/>
          </a:p>
          <a:p>
            <a:pPr marL="0" indent="0">
              <a:buNone/>
            </a:pPr>
            <a:endParaRPr lang="en-DE" sz="1800" i="1"/>
          </a:p>
          <a:p>
            <a:pPr marL="0" indent="0">
              <a:buNone/>
            </a:pPr>
            <a:r>
              <a:rPr lang="en-DE" sz="1800" i="1"/>
              <a:t>Das Benefizspiel wird vom 1. FC Köln und Fortuna Düsseldorf </a:t>
            </a:r>
            <a:r>
              <a:rPr lang="en-DE" sz="1800" i="1">
                <a:solidFill>
                  <a:srgbClr val="FF0000"/>
                </a:solidFill>
              </a:rPr>
              <a:t>bestritten</a:t>
            </a:r>
            <a:r>
              <a:rPr lang="en-DE" sz="1800" i="1"/>
              <a:t>.</a:t>
            </a:r>
          </a:p>
          <a:p>
            <a:pPr marL="0" indent="0">
              <a:buNone/>
            </a:pPr>
            <a:endParaRPr lang="en-DE" sz="100"/>
          </a:p>
          <a:p>
            <a:pPr marL="0" indent="0">
              <a:buNone/>
            </a:pPr>
            <a:r>
              <a:rPr lang="en-DE" sz="1800"/>
              <a:t>[</a:t>
            </a:r>
            <a:r>
              <a:rPr lang="en-DE" sz="1800">
                <a:solidFill>
                  <a:schemeClr val="tx2">
                    <a:lumMod val="75000"/>
                  </a:schemeClr>
                </a:solidFill>
              </a:rPr>
              <a:t>Kontext 1:</a:t>
            </a:r>
            <a:r>
              <a:rPr lang="en-DE" sz="1800"/>
              <a:t> Es ist ein Benefizspiel Köln gegen Düsseldorf angekündigt.]</a:t>
            </a:r>
          </a:p>
          <a:p>
            <a:pPr marL="0" indent="0">
              <a:buNone/>
            </a:pPr>
            <a:r>
              <a:rPr lang="en-DE" sz="1800"/>
              <a:t>[</a:t>
            </a:r>
            <a:r>
              <a:rPr lang="en-DE" sz="1800">
                <a:solidFill>
                  <a:srgbClr val="00B050"/>
                </a:solidFill>
              </a:rPr>
              <a:t>Kontext 2:</a:t>
            </a:r>
            <a:r>
              <a:rPr lang="en-DE" sz="1800"/>
              <a:t> Den beiden Vereinen wird vorgeworfen, heimlich an einem Benefizspiel für den Verein "Homophobe Vampire gegen Einwanderung e.V." teilgenommen zu haben.]</a:t>
            </a:r>
          </a:p>
        </p:txBody>
      </p:sp>
      <p:sp>
        <p:nvSpPr>
          <p:cNvPr id="6" name="Text Placeholder 5">
            <a:extLst>
              <a:ext uri="{FF2B5EF4-FFF2-40B4-BE49-F238E27FC236}">
                <a16:creationId xmlns:a16="http://schemas.microsoft.com/office/drawing/2014/main" id="{A6EB3F3A-EC43-5746-B213-3E474F8371ED}"/>
              </a:ext>
            </a:extLst>
          </p:cNvPr>
          <p:cNvSpPr>
            <a:spLocks noGrp="1"/>
          </p:cNvSpPr>
          <p:nvPr>
            <p:ph type="body" sz="quarter" idx="15"/>
          </p:nvPr>
        </p:nvSpPr>
        <p:spPr/>
        <p:txBody>
          <a:bodyPr/>
          <a:lstStyle/>
          <a:p>
            <a:r>
              <a:rPr lang="en-DE"/>
              <a:t>Fokusassoziation</a:t>
            </a:r>
          </a:p>
        </p:txBody>
      </p:sp>
    </p:spTree>
    <p:extLst>
      <p:ext uri="{BB962C8B-B14F-4D97-AF65-F5344CB8AC3E}">
        <p14:creationId xmlns:p14="http://schemas.microsoft.com/office/powerpoint/2010/main" val="4026706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C9453-4B0D-8749-A2CF-642D108CAFAE}"/>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402E0F7C-02C5-0148-B1A9-647665A609A6}"/>
              </a:ext>
            </a:extLst>
          </p:cNvPr>
          <p:cNvSpPr>
            <a:spLocks noGrp="1"/>
          </p:cNvSpPr>
          <p:nvPr>
            <p:ph type="ftr" sz="quarter" idx="11"/>
          </p:nvPr>
        </p:nvSpPr>
        <p:spPr/>
        <p:txBody>
          <a:bodyPr/>
          <a:lstStyle/>
          <a:p>
            <a:r>
              <a:rPr lang="de-DE"/>
              <a:t>(gesehen in München; Foto: Stefan Hartmann)</a:t>
            </a:r>
          </a:p>
        </p:txBody>
      </p:sp>
      <p:sp>
        <p:nvSpPr>
          <p:cNvPr id="4" name="Slide Number Placeholder 3">
            <a:extLst>
              <a:ext uri="{FF2B5EF4-FFF2-40B4-BE49-F238E27FC236}">
                <a16:creationId xmlns:a16="http://schemas.microsoft.com/office/drawing/2014/main" id="{0BAA1E8C-B208-104C-8CC4-55FAD69B3AE2}"/>
              </a:ext>
            </a:extLst>
          </p:cNvPr>
          <p:cNvSpPr>
            <a:spLocks noGrp="1"/>
          </p:cNvSpPr>
          <p:nvPr>
            <p:ph type="sldNum" sz="quarter" idx="12"/>
          </p:nvPr>
        </p:nvSpPr>
        <p:spPr/>
        <p:txBody>
          <a:bodyPr/>
          <a:lstStyle/>
          <a:p>
            <a:fld id="{9D195BCC-3514-4B1B-9C18-24F3D67EC549}" type="slidenum">
              <a:rPr lang="de-DE" smtClean="0"/>
              <a:t>47</a:t>
            </a:fld>
            <a:endParaRPr lang="de-DE"/>
          </a:p>
        </p:txBody>
      </p:sp>
      <p:sp>
        <p:nvSpPr>
          <p:cNvPr id="5" name="Text Placeholder 4">
            <a:extLst>
              <a:ext uri="{FF2B5EF4-FFF2-40B4-BE49-F238E27FC236}">
                <a16:creationId xmlns:a16="http://schemas.microsoft.com/office/drawing/2014/main" id="{3D1A4074-8021-A743-A62A-85285FCE1BD2}"/>
              </a:ext>
            </a:extLst>
          </p:cNvPr>
          <p:cNvSpPr>
            <a:spLocks noGrp="1"/>
          </p:cNvSpPr>
          <p:nvPr>
            <p:ph type="body" sz="quarter" idx="14"/>
          </p:nvPr>
        </p:nvSpPr>
        <p:spPr>
          <a:xfrm>
            <a:off x="4841918" y="1545752"/>
            <a:ext cx="3906546" cy="3311525"/>
          </a:xfrm>
        </p:spPr>
        <p:txBody>
          <a:bodyPr/>
          <a:lstStyle/>
          <a:p>
            <a:pPr marL="0" indent="0">
              <a:buNone/>
            </a:pPr>
            <a:r>
              <a:rPr lang="en-DE">
                <a:solidFill>
                  <a:srgbClr val="0070C0"/>
                </a:solidFill>
              </a:rPr>
              <a:t>Intendierte Lesart:</a:t>
            </a:r>
          </a:p>
          <a:p>
            <a:pPr marL="0" indent="0">
              <a:buNone/>
            </a:pPr>
            <a:r>
              <a:rPr lang="en-DE"/>
              <a:t>'Der Mensch braucht sinnvolle Aufgaben. Geld braucht auch sinnvolle Aufgaben.'</a:t>
            </a:r>
          </a:p>
          <a:p>
            <a:pPr marL="0" indent="0">
              <a:buNone/>
            </a:pPr>
            <a:endParaRPr lang="en-DE"/>
          </a:p>
          <a:p>
            <a:pPr marL="0" indent="0">
              <a:buNone/>
            </a:pPr>
            <a:r>
              <a:rPr lang="en-DE">
                <a:solidFill>
                  <a:srgbClr val="0070C0"/>
                </a:solidFill>
              </a:rPr>
              <a:t>Weitere mögliche Lesart:</a:t>
            </a:r>
          </a:p>
          <a:p>
            <a:pPr marL="0" indent="0">
              <a:buNone/>
            </a:pPr>
            <a:r>
              <a:rPr lang="en-DE"/>
              <a:t>'Der Mensch braucht sinnvolle Aufgaben. Geld braucht der Mensch auch.'</a:t>
            </a:r>
          </a:p>
        </p:txBody>
      </p:sp>
      <p:sp>
        <p:nvSpPr>
          <p:cNvPr id="6" name="Text Placeholder 5">
            <a:extLst>
              <a:ext uri="{FF2B5EF4-FFF2-40B4-BE49-F238E27FC236}">
                <a16:creationId xmlns:a16="http://schemas.microsoft.com/office/drawing/2014/main" id="{4365F8A9-CDAF-0D4A-8CD3-B4D0EFDAED0B}"/>
              </a:ext>
            </a:extLst>
          </p:cNvPr>
          <p:cNvSpPr>
            <a:spLocks noGrp="1"/>
          </p:cNvSpPr>
          <p:nvPr>
            <p:ph type="body" sz="quarter" idx="15"/>
          </p:nvPr>
        </p:nvSpPr>
        <p:spPr/>
        <p:txBody>
          <a:bodyPr/>
          <a:lstStyle/>
          <a:p>
            <a:r>
              <a:rPr lang="en-DE"/>
              <a:t>Ambiguität bei elliptischen Konstruktionen</a:t>
            </a:r>
          </a:p>
        </p:txBody>
      </p:sp>
      <p:pic>
        <p:nvPicPr>
          <p:cNvPr id="7" name="Picture 6" descr="Werbung &quot;Der Mensch braucht sinnvolle Aufgaben. Geld auch.&quot;">
            <a:extLst>
              <a:ext uri="{FF2B5EF4-FFF2-40B4-BE49-F238E27FC236}">
                <a16:creationId xmlns:a16="http://schemas.microsoft.com/office/drawing/2014/main" id="{905A386F-C517-D34F-8A6A-B06AA36B6E80}"/>
              </a:ext>
            </a:extLst>
          </p:cNvPr>
          <p:cNvPicPr>
            <a:picLocks noChangeAspect="1"/>
          </p:cNvPicPr>
          <p:nvPr/>
        </p:nvPicPr>
        <p:blipFill rotWithShape="1">
          <a:blip r:embed="rId3"/>
          <a:srcRect t="10849" r="9313" b="66779"/>
          <a:stretch/>
        </p:blipFill>
        <p:spPr>
          <a:xfrm>
            <a:off x="453175" y="1581713"/>
            <a:ext cx="3906546" cy="1713292"/>
          </a:xfrm>
          <a:prstGeom prst="rect">
            <a:avLst/>
          </a:prstGeom>
        </p:spPr>
      </p:pic>
      <p:sp>
        <p:nvSpPr>
          <p:cNvPr id="8" name="TextBox 7">
            <a:extLst>
              <a:ext uri="{FF2B5EF4-FFF2-40B4-BE49-F238E27FC236}">
                <a16:creationId xmlns:a16="http://schemas.microsoft.com/office/drawing/2014/main" id="{629FF245-D60E-C14C-A62C-F2EB1CE831C6}"/>
              </a:ext>
            </a:extLst>
          </p:cNvPr>
          <p:cNvSpPr txBox="1"/>
          <p:nvPr/>
        </p:nvSpPr>
        <p:spPr>
          <a:xfrm>
            <a:off x="323528" y="3439021"/>
            <a:ext cx="4307723" cy="707886"/>
          </a:xfrm>
          <a:prstGeom prst="rect">
            <a:avLst/>
          </a:prstGeom>
          <a:noFill/>
        </p:spPr>
        <p:txBody>
          <a:bodyPr wrap="square" rtlCol="0">
            <a:spAutoFit/>
          </a:bodyPr>
          <a:lstStyle/>
          <a:p>
            <a:pPr algn="l"/>
            <a:r>
              <a:rPr lang="en-DE" sz="2000" dirty="0" err="1">
                <a:solidFill>
                  <a:srgbClr val="0070C0"/>
                </a:solidFill>
              </a:rPr>
              <a:t>Der Mensch braucht sinnvolle</a:t>
            </a:r>
          </a:p>
          <a:p>
            <a:pPr algn="l"/>
            <a:r>
              <a:rPr lang="en-DE" sz="2000" dirty="0" err="1">
                <a:solidFill>
                  <a:srgbClr val="0070C0"/>
                </a:solidFill>
              </a:rPr>
              <a:t>Aufgaben. Geld ∅ auch.</a:t>
            </a:r>
          </a:p>
        </p:txBody>
      </p:sp>
    </p:spTree>
    <p:extLst>
      <p:ext uri="{BB962C8B-B14F-4D97-AF65-F5344CB8AC3E}">
        <p14:creationId xmlns:p14="http://schemas.microsoft.com/office/powerpoint/2010/main" val="2573358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F8B10-8864-6F42-9CCD-F0550FAA214F}"/>
              </a:ext>
            </a:extLst>
          </p:cNvPr>
          <p:cNvSpPr>
            <a:spLocks noGrp="1"/>
          </p:cNvSpPr>
          <p:nvPr>
            <p:ph type="title"/>
          </p:nvPr>
        </p:nvSpPr>
        <p:spPr/>
        <p:txBody>
          <a:bodyPr/>
          <a:lstStyle/>
          <a:p>
            <a:r>
              <a:rPr lang="en-DE"/>
              <a:t>Ambiguität: Überblick</a:t>
            </a:r>
          </a:p>
        </p:txBody>
      </p:sp>
      <p:sp>
        <p:nvSpPr>
          <p:cNvPr id="4" name="Slide Number Placeholder 3">
            <a:extLst>
              <a:ext uri="{FF2B5EF4-FFF2-40B4-BE49-F238E27FC236}">
                <a16:creationId xmlns:a16="http://schemas.microsoft.com/office/drawing/2014/main" id="{3358BAFB-15DC-8D46-9C32-816C7C4B3D82}"/>
              </a:ext>
            </a:extLst>
          </p:cNvPr>
          <p:cNvSpPr>
            <a:spLocks noGrp="1"/>
          </p:cNvSpPr>
          <p:nvPr>
            <p:ph type="sldNum" sz="quarter" idx="12"/>
          </p:nvPr>
        </p:nvSpPr>
        <p:spPr/>
        <p:txBody>
          <a:bodyPr/>
          <a:lstStyle/>
          <a:p>
            <a:fld id="{9D195BCC-3514-4B1B-9C18-24F3D67EC549}" type="slidenum">
              <a:rPr lang="de-DE" smtClean="0"/>
              <a:t>48</a:t>
            </a:fld>
            <a:endParaRPr lang="de-DE"/>
          </a:p>
        </p:txBody>
      </p:sp>
      <p:sp>
        <p:nvSpPr>
          <p:cNvPr id="5" name="Text Placeholder 4">
            <a:extLst>
              <a:ext uri="{FF2B5EF4-FFF2-40B4-BE49-F238E27FC236}">
                <a16:creationId xmlns:a16="http://schemas.microsoft.com/office/drawing/2014/main" id="{3F90AB7C-A81A-944A-A66B-74223BCDB550}"/>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CC462D6E-C68C-E044-8C96-4568B6CBF115}"/>
              </a:ext>
            </a:extLst>
          </p:cNvPr>
          <p:cNvSpPr>
            <a:spLocks noGrp="1"/>
          </p:cNvSpPr>
          <p:nvPr>
            <p:ph type="body" sz="quarter" idx="15"/>
          </p:nvPr>
        </p:nvSpPr>
        <p:spPr/>
        <p:txBody>
          <a:bodyPr/>
          <a:lstStyle/>
          <a:p>
            <a:endParaRPr lang="en-DE"/>
          </a:p>
        </p:txBody>
      </p:sp>
      <p:graphicFrame>
        <p:nvGraphicFramePr>
          <p:cNvPr id="7" name="Table 7">
            <a:extLst>
              <a:ext uri="{FF2B5EF4-FFF2-40B4-BE49-F238E27FC236}">
                <a16:creationId xmlns:a16="http://schemas.microsoft.com/office/drawing/2014/main" id="{434086D9-569B-B945-AAB8-2826AB3C8F8F}"/>
              </a:ext>
            </a:extLst>
          </p:cNvPr>
          <p:cNvGraphicFramePr>
            <a:graphicFrameLocks noGrp="1"/>
          </p:cNvGraphicFramePr>
          <p:nvPr>
            <p:extLst>
              <p:ext uri="{D42A27DB-BD31-4B8C-83A1-F6EECF244321}">
                <p14:modId xmlns:p14="http://schemas.microsoft.com/office/powerpoint/2010/main" val="2629435526"/>
              </p:ext>
            </p:extLst>
          </p:nvPr>
        </p:nvGraphicFramePr>
        <p:xfrm>
          <a:off x="89756" y="846733"/>
          <a:ext cx="8964488" cy="4084320"/>
        </p:xfrm>
        <a:graphic>
          <a:graphicData uri="http://schemas.openxmlformats.org/drawingml/2006/table">
            <a:tbl>
              <a:tblPr firstRow="1" bandRow="1">
                <a:tableStyleId>{5C22544A-7EE6-4342-B048-85BDC9FD1C3A}</a:tableStyleId>
              </a:tblPr>
              <a:tblGrid>
                <a:gridCol w="3077362">
                  <a:extLst>
                    <a:ext uri="{9D8B030D-6E8A-4147-A177-3AD203B41FA5}">
                      <a16:colId xmlns:a16="http://schemas.microsoft.com/office/drawing/2014/main" val="379813875"/>
                    </a:ext>
                  </a:extLst>
                </a:gridCol>
                <a:gridCol w="5887126">
                  <a:extLst>
                    <a:ext uri="{9D8B030D-6E8A-4147-A177-3AD203B41FA5}">
                      <a16:colId xmlns:a16="http://schemas.microsoft.com/office/drawing/2014/main" val="871338436"/>
                    </a:ext>
                  </a:extLst>
                </a:gridCol>
              </a:tblGrid>
              <a:tr h="306000">
                <a:tc>
                  <a:txBody>
                    <a:bodyPr/>
                    <a:lstStyle/>
                    <a:p>
                      <a:r>
                        <a:rPr lang="en-DE" sz="1600"/>
                        <a:t>Ambiguitätstyp</a:t>
                      </a:r>
                    </a:p>
                  </a:txBody>
                  <a:tcPr/>
                </a:tc>
                <a:tc>
                  <a:txBody>
                    <a:bodyPr/>
                    <a:lstStyle/>
                    <a:p>
                      <a:r>
                        <a:rPr lang="en-DE" sz="1600"/>
                        <a:t>Beispiel</a:t>
                      </a:r>
                    </a:p>
                  </a:txBody>
                  <a:tcPr/>
                </a:tc>
                <a:extLst>
                  <a:ext uri="{0D108BD9-81ED-4DB2-BD59-A6C34878D82A}">
                    <a16:rowId xmlns:a16="http://schemas.microsoft.com/office/drawing/2014/main" val="3832084140"/>
                  </a:ext>
                </a:extLst>
              </a:tr>
              <a:tr h="306000">
                <a:tc>
                  <a:txBody>
                    <a:bodyPr/>
                    <a:lstStyle/>
                    <a:p>
                      <a:r>
                        <a:rPr lang="en-DE" sz="1600"/>
                        <a:t>lexikalische Ambiguität</a:t>
                      </a:r>
                    </a:p>
                  </a:txBody>
                  <a:tcPr/>
                </a:tc>
                <a:tc>
                  <a:txBody>
                    <a:bodyPr/>
                    <a:lstStyle/>
                    <a:p>
                      <a:r>
                        <a:rPr lang="en-DE" sz="1600" i="1"/>
                        <a:t>Schloss</a:t>
                      </a:r>
                    </a:p>
                  </a:txBody>
                  <a:tcPr/>
                </a:tc>
                <a:extLst>
                  <a:ext uri="{0D108BD9-81ED-4DB2-BD59-A6C34878D82A}">
                    <a16:rowId xmlns:a16="http://schemas.microsoft.com/office/drawing/2014/main" val="2725219400"/>
                  </a:ext>
                </a:extLst>
              </a:tr>
              <a:tr h="306000">
                <a:tc>
                  <a:txBody>
                    <a:bodyPr/>
                    <a:lstStyle/>
                    <a:p>
                      <a:r>
                        <a:rPr lang="en-DE" sz="1600"/>
                        <a:t>morphologische Ambiguität</a:t>
                      </a:r>
                    </a:p>
                  </a:txBody>
                  <a:tcPr/>
                </a:tc>
                <a:tc>
                  <a:txBody>
                    <a:bodyPr/>
                    <a:lstStyle/>
                    <a:p>
                      <a:r>
                        <a:rPr lang="en-DE" sz="1600"/>
                        <a:t>(</a:t>
                      </a:r>
                      <a:r>
                        <a:rPr lang="en-DE" sz="1600" i="1"/>
                        <a:t>geb</a:t>
                      </a:r>
                      <a:r>
                        <a:rPr lang="en-DE" sz="1600"/>
                        <a:t>)-</a:t>
                      </a:r>
                      <a:r>
                        <a:rPr lang="en-DE" sz="1600" i="1"/>
                        <a:t>e </a:t>
                      </a:r>
                      <a:r>
                        <a:rPr lang="en-DE" sz="1600" i="0"/>
                        <a:t>(Ind. oder Konj. I)</a:t>
                      </a:r>
                      <a:endParaRPr lang="en-DE" sz="1600" i="1"/>
                    </a:p>
                  </a:txBody>
                  <a:tcPr/>
                </a:tc>
                <a:extLst>
                  <a:ext uri="{0D108BD9-81ED-4DB2-BD59-A6C34878D82A}">
                    <a16:rowId xmlns:a16="http://schemas.microsoft.com/office/drawing/2014/main" val="757464820"/>
                  </a:ext>
                </a:extLst>
              </a:tr>
              <a:tr h="306000">
                <a:tc>
                  <a:txBody>
                    <a:bodyPr/>
                    <a:lstStyle/>
                    <a:p>
                      <a:r>
                        <a:rPr lang="en-DE" sz="1600"/>
                        <a:t>kategoriale Ambiguität</a:t>
                      </a:r>
                    </a:p>
                  </a:txBody>
                  <a:tcPr/>
                </a:tc>
                <a:tc>
                  <a:txBody>
                    <a:bodyPr/>
                    <a:lstStyle/>
                    <a:p>
                      <a:r>
                        <a:rPr lang="en-DE" sz="1600"/>
                        <a:t>/spitze/</a:t>
                      </a:r>
                    </a:p>
                  </a:txBody>
                  <a:tcPr/>
                </a:tc>
                <a:extLst>
                  <a:ext uri="{0D108BD9-81ED-4DB2-BD59-A6C34878D82A}">
                    <a16:rowId xmlns:a16="http://schemas.microsoft.com/office/drawing/2014/main" val="2139015639"/>
                  </a:ext>
                </a:extLst>
              </a:tr>
              <a:tr h="306000">
                <a:tc>
                  <a:txBody>
                    <a:bodyPr/>
                    <a:lstStyle/>
                    <a:p>
                      <a:r>
                        <a:rPr lang="en-DE" sz="1600"/>
                        <a:t>Kompositaambiguität</a:t>
                      </a:r>
                    </a:p>
                  </a:txBody>
                  <a:tcPr/>
                </a:tc>
                <a:tc>
                  <a:txBody>
                    <a:bodyPr/>
                    <a:lstStyle/>
                    <a:p>
                      <a:r>
                        <a:rPr lang="en-DE" sz="1600" i="1"/>
                        <a:t>Rinderbraten, Kindermüsli</a:t>
                      </a:r>
                    </a:p>
                  </a:txBody>
                  <a:tcPr/>
                </a:tc>
                <a:extLst>
                  <a:ext uri="{0D108BD9-81ED-4DB2-BD59-A6C34878D82A}">
                    <a16:rowId xmlns:a16="http://schemas.microsoft.com/office/drawing/2014/main" val="2400178803"/>
                  </a:ext>
                </a:extLst>
              </a:tr>
              <a:tr h="306000">
                <a:tc>
                  <a:txBody>
                    <a:bodyPr/>
                    <a:lstStyle/>
                    <a:p>
                      <a:r>
                        <a:rPr lang="en-DE" sz="1600"/>
                        <a:t>syntaktische Anschlussambiguität</a:t>
                      </a:r>
                    </a:p>
                  </a:txBody>
                  <a:tcPr/>
                </a:tc>
                <a:tc>
                  <a:txBody>
                    <a:bodyPr/>
                    <a:lstStyle/>
                    <a:p>
                      <a:r>
                        <a:rPr lang="en-DE" sz="1600" i="1"/>
                        <a:t>Es war der Eimer des Knechts, den ich gestern in den Burggraben geworfen habe.</a:t>
                      </a:r>
                    </a:p>
                  </a:txBody>
                  <a:tcPr/>
                </a:tc>
                <a:extLst>
                  <a:ext uri="{0D108BD9-81ED-4DB2-BD59-A6C34878D82A}">
                    <a16:rowId xmlns:a16="http://schemas.microsoft.com/office/drawing/2014/main" val="1417698739"/>
                  </a:ext>
                </a:extLst>
              </a:tr>
              <a:tr h="306000">
                <a:tc>
                  <a:txBody>
                    <a:bodyPr/>
                    <a:lstStyle/>
                    <a:p>
                      <a:r>
                        <a:rPr lang="en-DE" sz="1600"/>
                        <a:t>thematische Rollenambiguität</a:t>
                      </a:r>
                    </a:p>
                  </a:txBody>
                  <a:tcPr/>
                </a:tc>
                <a:tc>
                  <a:txBody>
                    <a:bodyPr/>
                    <a:lstStyle/>
                    <a:p>
                      <a:r>
                        <a:rPr lang="en-DE" sz="1600" i="1"/>
                        <a:t>Die Raser haben zwei unbeteiligte Fußgänger schwer verletzt.</a:t>
                      </a:r>
                    </a:p>
                  </a:txBody>
                  <a:tcPr/>
                </a:tc>
                <a:extLst>
                  <a:ext uri="{0D108BD9-81ED-4DB2-BD59-A6C34878D82A}">
                    <a16:rowId xmlns:a16="http://schemas.microsoft.com/office/drawing/2014/main" val="1222217877"/>
                  </a:ext>
                </a:extLst>
              </a:tr>
              <a:tr h="306000">
                <a:tc>
                  <a:txBody>
                    <a:bodyPr/>
                    <a:lstStyle/>
                    <a:p>
                      <a:r>
                        <a:rPr lang="en-DE" sz="1600"/>
                        <a:t>syntaktische Funktionenambiguität</a:t>
                      </a:r>
                    </a:p>
                  </a:txBody>
                  <a:tcPr/>
                </a:tc>
                <a:tc>
                  <a:txBody>
                    <a:bodyPr/>
                    <a:lstStyle/>
                    <a:p>
                      <a:r>
                        <a:rPr lang="en-DE" sz="1600" i="1"/>
                        <a:t>Kyle Jenner gefällt Douglas.</a:t>
                      </a:r>
                    </a:p>
                  </a:txBody>
                  <a:tcPr/>
                </a:tc>
                <a:extLst>
                  <a:ext uri="{0D108BD9-81ED-4DB2-BD59-A6C34878D82A}">
                    <a16:rowId xmlns:a16="http://schemas.microsoft.com/office/drawing/2014/main" val="2828360348"/>
                  </a:ext>
                </a:extLst>
              </a:tr>
              <a:tr h="306000">
                <a:tc>
                  <a:txBody>
                    <a:bodyPr/>
                    <a:lstStyle/>
                    <a:p>
                      <a:r>
                        <a:rPr lang="en-DE" sz="1600"/>
                        <a:t>Skopusambiguität</a:t>
                      </a:r>
                    </a:p>
                  </a:txBody>
                  <a:tcPr/>
                </a:tc>
                <a:tc>
                  <a:txBody>
                    <a:bodyPr/>
                    <a:lstStyle/>
                    <a:p>
                      <a:r>
                        <a:rPr lang="en-DE" sz="1600" i="1"/>
                        <a:t>Alle fünf Minuten wird in New York ein Mann angeschossen.</a:t>
                      </a:r>
                    </a:p>
                  </a:txBody>
                  <a:tcPr/>
                </a:tc>
                <a:extLst>
                  <a:ext uri="{0D108BD9-81ED-4DB2-BD59-A6C34878D82A}">
                    <a16:rowId xmlns:a16="http://schemas.microsoft.com/office/drawing/2014/main" val="909284380"/>
                  </a:ext>
                </a:extLst>
              </a:tr>
              <a:tr h="306000">
                <a:tc>
                  <a:txBody>
                    <a:bodyPr/>
                    <a:lstStyle/>
                    <a:p>
                      <a:r>
                        <a:rPr lang="en-DE" sz="1600"/>
                        <a:t>Pronomenbezugsambiguität</a:t>
                      </a:r>
                    </a:p>
                  </a:txBody>
                  <a:tcPr/>
                </a:tc>
                <a:tc>
                  <a:txBody>
                    <a:bodyPr/>
                    <a:lstStyle/>
                    <a:p>
                      <a:r>
                        <a:rPr lang="en-DE" sz="1600" i="1"/>
                        <a:t>Gestern hat Rebecca ein frisches Roggenbrot für das Abendessen mitgebracht. Ich habe es sehr genossen.</a:t>
                      </a:r>
                    </a:p>
                  </a:txBody>
                  <a:tcPr/>
                </a:tc>
                <a:extLst>
                  <a:ext uri="{0D108BD9-81ED-4DB2-BD59-A6C34878D82A}">
                    <a16:rowId xmlns:a16="http://schemas.microsoft.com/office/drawing/2014/main" val="591333011"/>
                  </a:ext>
                </a:extLst>
              </a:tr>
            </a:tbl>
          </a:graphicData>
        </a:graphic>
      </p:graphicFrame>
      <p:sp>
        <p:nvSpPr>
          <p:cNvPr id="10" name="Footer Placeholder 2">
            <a:extLst>
              <a:ext uri="{FF2B5EF4-FFF2-40B4-BE49-F238E27FC236}">
                <a16:creationId xmlns:a16="http://schemas.microsoft.com/office/drawing/2014/main" id="{AEA73CCF-E90B-5447-A524-C6268D32252B}"/>
              </a:ext>
            </a:extLst>
          </p:cNvPr>
          <p:cNvSpPr>
            <a:spLocks noGrp="1"/>
          </p:cNvSpPr>
          <p:nvPr>
            <p:ph type="ftr" sz="quarter" idx="11"/>
          </p:nvPr>
        </p:nvSpPr>
        <p:spPr>
          <a:xfrm>
            <a:off x="628650" y="4975579"/>
            <a:ext cx="7129704" cy="148683"/>
          </a:xfrm>
        </p:spPr>
        <p:txBody>
          <a:bodyPr/>
          <a:lstStyle/>
          <a:p>
            <a:r>
              <a:rPr lang="de-DE"/>
              <a:t>(Kasper 2021: 82)</a:t>
            </a:r>
          </a:p>
        </p:txBody>
      </p:sp>
    </p:spTree>
    <p:extLst>
      <p:ext uri="{BB962C8B-B14F-4D97-AF65-F5344CB8AC3E}">
        <p14:creationId xmlns:p14="http://schemas.microsoft.com/office/powerpoint/2010/main" val="4034802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BF40-2FCB-E14B-BA8D-3D6A0995A875}"/>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2209D967-4277-D743-9336-2C0DD5E0D6F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4081DC9-7E19-7446-BDE1-DE02A2428404}"/>
              </a:ext>
            </a:extLst>
          </p:cNvPr>
          <p:cNvSpPr>
            <a:spLocks noGrp="1"/>
          </p:cNvSpPr>
          <p:nvPr>
            <p:ph type="sldNum" sz="quarter" idx="12"/>
          </p:nvPr>
        </p:nvSpPr>
        <p:spPr/>
        <p:txBody>
          <a:bodyPr/>
          <a:lstStyle/>
          <a:p>
            <a:fld id="{9D195BCC-3514-4B1B-9C18-24F3D67EC549}" type="slidenum">
              <a:rPr lang="de-DE" smtClean="0"/>
              <a:t>49</a:t>
            </a:fld>
            <a:endParaRPr lang="de-DE"/>
          </a:p>
        </p:txBody>
      </p:sp>
      <p:sp>
        <p:nvSpPr>
          <p:cNvPr id="5" name="Text Placeholder 4">
            <a:extLst>
              <a:ext uri="{FF2B5EF4-FFF2-40B4-BE49-F238E27FC236}">
                <a16:creationId xmlns:a16="http://schemas.microsoft.com/office/drawing/2014/main" id="{FE1BC35A-9C8C-2D41-ABF1-889FB8B902FF}"/>
              </a:ext>
            </a:extLst>
          </p:cNvPr>
          <p:cNvSpPr>
            <a:spLocks noGrp="1"/>
          </p:cNvSpPr>
          <p:nvPr>
            <p:ph type="body" sz="quarter" idx="14"/>
          </p:nvPr>
        </p:nvSpPr>
        <p:spPr/>
        <p:txBody>
          <a:bodyPr/>
          <a:lstStyle/>
          <a:p>
            <a:r>
              <a:rPr lang="en-DE"/>
              <a:t>Sätze können strukturell ambig sein, aber durch prosodische Informationen bzw. Interpunktion desambiguiert werden</a:t>
            </a:r>
          </a:p>
          <a:p>
            <a:endParaRPr lang="en-DE"/>
          </a:p>
          <a:p>
            <a:pPr marL="0" indent="0" algn="ctr">
              <a:buNone/>
            </a:pPr>
            <a:r>
              <a:rPr lang="en-DE" b="1"/>
              <a:t>Komm, wir essen, Opa.</a:t>
            </a:r>
          </a:p>
          <a:p>
            <a:pPr marL="0" indent="0" algn="ctr">
              <a:buNone/>
            </a:pPr>
            <a:endParaRPr lang="en-DE" b="1"/>
          </a:p>
          <a:p>
            <a:pPr marL="0" indent="0" algn="ctr">
              <a:buNone/>
            </a:pPr>
            <a:r>
              <a:rPr lang="en-DE"/>
              <a:t>vs.</a:t>
            </a:r>
          </a:p>
          <a:p>
            <a:pPr marL="0" indent="0" algn="ctr">
              <a:buNone/>
            </a:pPr>
            <a:endParaRPr lang="en-DE"/>
          </a:p>
          <a:p>
            <a:pPr marL="0" indent="0" algn="ctr">
              <a:buNone/>
            </a:pPr>
            <a:r>
              <a:rPr lang="en-DE" b="1"/>
              <a:t>Komm, wir essen Opa.</a:t>
            </a:r>
          </a:p>
        </p:txBody>
      </p:sp>
      <p:sp>
        <p:nvSpPr>
          <p:cNvPr id="6" name="Text Placeholder 5">
            <a:extLst>
              <a:ext uri="{FF2B5EF4-FFF2-40B4-BE49-F238E27FC236}">
                <a16:creationId xmlns:a16="http://schemas.microsoft.com/office/drawing/2014/main" id="{0BCFD87A-1BC9-B540-BA95-CB347C594B3F}"/>
              </a:ext>
            </a:extLst>
          </p:cNvPr>
          <p:cNvSpPr>
            <a:spLocks noGrp="1"/>
          </p:cNvSpPr>
          <p:nvPr>
            <p:ph type="body" sz="quarter" idx="15"/>
          </p:nvPr>
        </p:nvSpPr>
        <p:spPr/>
        <p:txBody>
          <a:bodyPr/>
          <a:lstStyle/>
          <a:p>
            <a:r>
              <a:rPr lang="en-DE"/>
              <a:t>Was gilt als ambig?</a:t>
            </a:r>
          </a:p>
        </p:txBody>
      </p:sp>
    </p:spTree>
    <p:extLst>
      <p:ext uri="{BB962C8B-B14F-4D97-AF65-F5344CB8AC3E}">
        <p14:creationId xmlns:p14="http://schemas.microsoft.com/office/powerpoint/2010/main" val="2404632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4000-C77C-B147-AAAB-C914FBE7B785}"/>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002F4DAD-A2B4-0345-AA06-745BA724C20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24F0DB8-9F9E-5740-B01F-977B74A108CA}"/>
              </a:ext>
            </a:extLst>
          </p:cNvPr>
          <p:cNvSpPr>
            <a:spLocks noGrp="1"/>
          </p:cNvSpPr>
          <p:nvPr>
            <p:ph type="sldNum" sz="quarter" idx="12"/>
          </p:nvPr>
        </p:nvSpPr>
        <p:spPr/>
        <p:txBody>
          <a:bodyPr/>
          <a:lstStyle/>
          <a:p>
            <a:fld id="{9D195BCC-3514-4B1B-9C18-24F3D67EC549}" type="slidenum">
              <a:rPr lang="de-DE" smtClean="0"/>
              <a:t>5</a:t>
            </a:fld>
            <a:endParaRPr lang="de-DE"/>
          </a:p>
        </p:txBody>
      </p:sp>
      <p:sp>
        <p:nvSpPr>
          <p:cNvPr id="5" name="Text Placeholder 4">
            <a:extLst>
              <a:ext uri="{FF2B5EF4-FFF2-40B4-BE49-F238E27FC236}">
                <a16:creationId xmlns:a16="http://schemas.microsoft.com/office/drawing/2014/main" id="{683178D8-B700-F247-9DDA-DCC9AD03A826}"/>
              </a:ext>
            </a:extLst>
          </p:cNvPr>
          <p:cNvSpPr>
            <a:spLocks noGrp="1"/>
          </p:cNvSpPr>
          <p:nvPr>
            <p:ph type="body" sz="quarter" idx="14"/>
          </p:nvPr>
        </p:nvSpPr>
        <p:spPr/>
        <p:txBody>
          <a:bodyPr/>
          <a:lstStyle/>
          <a:p>
            <a:r>
              <a:rPr lang="en-DE"/>
              <a:t>Ambiguität gibt es jedoch nicht nur auf Satz-, sondern auch auf Wortebene: Auch einzelne lexikalische Einheiten können mehrdeutig sein!</a:t>
            </a:r>
          </a:p>
          <a:p>
            <a:endParaRPr lang="en-DE"/>
          </a:p>
          <a:p>
            <a:r>
              <a:rPr lang="en-DE"/>
              <a:t>Welche Wörter fallen Ihnen ein, die mehr als eine Bedeutung haben?</a:t>
            </a:r>
          </a:p>
        </p:txBody>
      </p:sp>
      <p:sp>
        <p:nvSpPr>
          <p:cNvPr id="6" name="Text Placeholder 5">
            <a:extLst>
              <a:ext uri="{FF2B5EF4-FFF2-40B4-BE49-F238E27FC236}">
                <a16:creationId xmlns:a16="http://schemas.microsoft.com/office/drawing/2014/main" id="{2B73B923-30E4-E04C-8ED7-B0BD93C2F4CF}"/>
              </a:ext>
            </a:extLst>
          </p:cNvPr>
          <p:cNvSpPr>
            <a:spLocks noGrp="1"/>
          </p:cNvSpPr>
          <p:nvPr>
            <p:ph type="body" sz="quarter" idx="15"/>
          </p:nvPr>
        </p:nvSpPr>
        <p:spPr/>
        <p:txBody>
          <a:bodyPr/>
          <a:lstStyle/>
          <a:p>
            <a:r>
              <a:rPr lang="en-DE"/>
              <a:t>Lexikalische Ambiguität</a:t>
            </a:r>
          </a:p>
        </p:txBody>
      </p:sp>
      <p:pic>
        <p:nvPicPr>
          <p:cNvPr id="5122" name="Picture 2" descr="QR Code">
            <a:extLst>
              <a:ext uri="{FF2B5EF4-FFF2-40B4-BE49-F238E27FC236}">
                <a16:creationId xmlns:a16="http://schemas.microsoft.com/office/drawing/2014/main" id="{22968BCA-E934-A644-84EC-7994BAC69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7118" y="3317108"/>
            <a:ext cx="1807154" cy="18071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BFFF73-487F-164F-8C2F-62F2F1B9EF81}"/>
              </a:ext>
            </a:extLst>
          </p:cNvPr>
          <p:cNvSpPr txBox="1"/>
          <p:nvPr/>
        </p:nvSpPr>
        <p:spPr>
          <a:xfrm>
            <a:off x="628650" y="4020630"/>
            <a:ext cx="5743550" cy="400110"/>
          </a:xfrm>
          <a:prstGeom prst="rect">
            <a:avLst/>
          </a:prstGeom>
          <a:noFill/>
        </p:spPr>
        <p:txBody>
          <a:bodyPr wrap="square" rtlCol="0">
            <a:spAutoFit/>
          </a:bodyPr>
          <a:lstStyle/>
          <a:p>
            <a:r>
              <a:rPr lang="en-GB" sz="2000" b="1"/>
              <a:t>pingo.coactum.de → 763033</a:t>
            </a:r>
            <a:r>
              <a:rPr lang="en-GB" sz="2000"/>
              <a:t> </a:t>
            </a:r>
            <a:endParaRPr lang="en-DE" sz="2000" dirty="0" err="1"/>
          </a:p>
        </p:txBody>
      </p:sp>
    </p:spTree>
    <p:extLst>
      <p:ext uri="{BB962C8B-B14F-4D97-AF65-F5344CB8AC3E}">
        <p14:creationId xmlns:p14="http://schemas.microsoft.com/office/powerpoint/2010/main" val="920433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A65B-8A62-0644-A559-DE2EAA137E07}"/>
              </a:ext>
            </a:extLst>
          </p:cNvPr>
          <p:cNvSpPr>
            <a:spLocks noGrp="1"/>
          </p:cNvSpPr>
          <p:nvPr>
            <p:ph type="title"/>
          </p:nvPr>
        </p:nvSpPr>
        <p:spPr/>
        <p:txBody>
          <a:bodyPr/>
          <a:lstStyle/>
          <a:p>
            <a:r>
              <a:rPr lang="en-DE"/>
              <a:t>Homophonie und Homographie</a:t>
            </a:r>
          </a:p>
        </p:txBody>
      </p:sp>
      <p:sp>
        <p:nvSpPr>
          <p:cNvPr id="3" name="Footer Placeholder 2">
            <a:extLst>
              <a:ext uri="{FF2B5EF4-FFF2-40B4-BE49-F238E27FC236}">
                <a16:creationId xmlns:a16="http://schemas.microsoft.com/office/drawing/2014/main" id="{4A402D49-A925-5B44-BEEA-542AAB5ADCFE}"/>
              </a:ext>
            </a:extLst>
          </p:cNvPr>
          <p:cNvSpPr>
            <a:spLocks noGrp="1"/>
          </p:cNvSpPr>
          <p:nvPr>
            <p:ph type="ftr" sz="quarter" idx="11"/>
          </p:nvPr>
        </p:nvSpPr>
        <p:spPr/>
        <p:txBody>
          <a:bodyPr/>
          <a:lstStyle/>
          <a:p>
            <a:r>
              <a:rPr lang="de-DE"/>
              <a:t>https://twitter.com/StudienratFanny/status/1450195025044905995</a:t>
            </a:r>
          </a:p>
        </p:txBody>
      </p:sp>
      <p:sp>
        <p:nvSpPr>
          <p:cNvPr id="4" name="Slide Number Placeholder 3">
            <a:extLst>
              <a:ext uri="{FF2B5EF4-FFF2-40B4-BE49-F238E27FC236}">
                <a16:creationId xmlns:a16="http://schemas.microsoft.com/office/drawing/2014/main" id="{942D045D-0996-554B-9258-906C3015064C}"/>
              </a:ext>
            </a:extLst>
          </p:cNvPr>
          <p:cNvSpPr>
            <a:spLocks noGrp="1"/>
          </p:cNvSpPr>
          <p:nvPr>
            <p:ph type="sldNum" sz="quarter" idx="12"/>
          </p:nvPr>
        </p:nvSpPr>
        <p:spPr/>
        <p:txBody>
          <a:bodyPr/>
          <a:lstStyle/>
          <a:p>
            <a:fld id="{9D195BCC-3514-4B1B-9C18-24F3D67EC549}" type="slidenum">
              <a:rPr lang="de-DE" smtClean="0"/>
              <a:t>50</a:t>
            </a:fld>
            <a:endParaRPr lang="de-DE"/>
          </a:p>
        </p:txBody>
      </p:sp>
      <p:sp>
        <p:nvSpPr>
          <p:cNvPr id="5" name="Text Placeholder 4">
            <a:extLst>
              <a:ext uri="{FF2B5EF4-FFF2-40B4-BE49-F238E27FC236}">
                <a16:creationId xmlns:a16="http://schemas.microsoft.com/office/drawing/2014/main" id="{80D7BFC3-E4C1-C84C-84B5-763FB08309FE}"/>
              </a:ext>
            </a:extLst>
          </p:cNvPr>
          <p:cNvSpPr>
            <a:spLocks noGrp="1"/>
          </p:cNvSpPr>
          <p:nvPr>
            <p:ph type="body" sz="quarter" idx="14"/>
          </p:nvPr>
        </p:nvSpPr>
        <p:spPr>
          <a:xfrm>
            <a:off x="521550" y="1027871"/>
            <a:ext cx="4804131" cy="3791069"/>
          </a:xfrm>
        </p:spPr>
        <p:txBody>
          <a:bodyPr/>
          <a:lstStyle/>
          <a:p>
            <a:r>
              <a:rPr lang="en-DE"/>
              <a:t>z.T. besteht Ambiguität nur in einer Modalität (z.B. gesprochene Sprache oder Schrift)</a:t>
            </a:r>
          </a:p>
          <a:p>
            <a:r>
              <a:rPr lang="en-DE"/>
              <a:t>Von </a:t>
            </a:r>
            <a:r>
              <a:rPr lang="en-DE" b="1"/>
              <a:t>Homonymie </a:t>
            </a:r>
            <a:r>
              <a:rPr lang="en-DE"/>
              <a:t>(s.o.)</a:t>
            </a:r>
            <a:r>
              <a:rPr lang="en-DE" b="1"/>
              <a:t> </a:t>
            </a:r>
            <a:r>
              <a:rPr lang="en-DE"/>
              <a:t>spricht man i.d.R. nur dann, wenn zwei Wörter homophon </a:t>
            </a:r>
            <a:r>
              <a:rPr lang="en-DE" u="sng"/>
              <a:t>und</a:t>
            </a:r>
            <a:r>
              <a:rPr lang="en-DE"/>
              <a:t> homograph sind</a:t>
            </a:r>
          </a:p>
          <a:p>
            <a:r>
              <a:rPr lang="en-DE"/>
              <a:t>Von </a:t>
            </a:r>
            <a:r>
              <a:rPr lang="en-DE" b="1"/>
              <a:t>Homophonie </a:t>
            </a:r>
            <a:r>
              <a:rPr lang="en-DE"/>
              <a:t>spricht man, wenn zwei Ausdrücke das gleiche Lautbild haben, z.B. </a:t>
            </a:r>
            <a:r>
              <a:rPr lang="en-DE" i="1"/>
              <a:t>Mine </a:t>
            </a:r>
            <a:r>
              <a:rPr lang="en-DE"/>
              <a:t>und </a:t>
            </a:r>
            <a:r>
              <a:rPr lang="en-DE" i="1"/>
              <a:t>Miene</a:t>
            </a:r>
            <a:endParaRPr lang="en-DE"/>
          </a:p>
          <a:p>
            <a:r>
              <a:rPr lang="en-DE"/>
              <a:t>Von </a:t>
            </a:r>
            <a:r>
              <a:rPr lang="en-DE" b="1"/>
              <a:t>Homographie </a:t>
            </a:r>
            <a:r>
              <a:rPr lang="en-DE"/>
              <a:t>spricht man, wenn zwei Wörter gleich geschrieben werden, z.B. </a:t>
            </a:r>
            <a:r>
              <a:rPr lang="en-DE" i="1"/>
              <a:t>modern </a:t>
            </a:r>
            <a:r>
              <a:rPr lang="en-DE"/>
              <a:t>(Verb)</a:t>
            </a:r>
            <a:r>
              <a:rPr lang="en-DE" i="1"/>
              <a:t> </a:t>
            </a:r>
            <a:r>
              <a:rPr lang="en-DE"/>
              <a:t>und </a:t>
            </a:r>
            <a:r>
              <a:rPr lang="en-DE" i="1"/>
              <a:t>modern </a:t>
            </a:r>
            <a:r>
              <a:rPr lang="en-DE"/>
              <a:t>(Adj.)</a:t>
            </a:r>
          </a:p>
          <a:p>
            <a:endParaRPr lang="en-DE"/>
          </a:p>
        </p:txBody>
      </p:sp>
      <p:pic>
        <p:nvPicPr>
          <p:cNvPr id="7" name="Picture 6" descr="Tweet von @StudienratFanny: &quot;Theodor Fontane über erfolgreiche Onlinemeetings&quot;, dazu eine Steinplatte mit dem Fontane-Zitat &quot;Am Mute hängt der Erfolg&quot;">
            <a:extLst>
              <a:ext uri="{FF2B5EF4-FFF2-40B4-BE49-F238E27FC236}">
                <a16:creationId xmlns:a16="http://schemas.microsoft.com/office/drawing/2014/main" id="{CD85339D-8429-BB40-A243-C77748366485}"/>
              </a:ext>
            </a:extLst>
          </p:cNvPr>
          <p:cNvPicPr>
            <a:picLocks noChangeAspect="1"/>
          </p:cNvPicPr>
          <p:nvPr/>
        </p:nvPicPr>
        <p:blipFill>
          <a:blip r:embed="rId2"/>
          <a:stretch>
            <a:fillRect/>
          </a:stretch>
        </p:blipFill>
        <p:spPr>
          <a:xfrm>
            <a:off x="5436096" y="87331"/>
            <a:ext cx="3782823" cy="4951189"/>
          </a:xfrm>
          <a:prstGeom prst="rect">
            <a:avLst/>
          </a:prstGeom>
        </p:spPr>
      </p:pic>
    </p:spTree>
    <p:extLst>
      <p:ext uri="{BB962C8B-B14F-4D97-AF65-F5344CB8AC3E}">
        <p14:creationId xmlns:p14="http://schemas.microsoft.com/office/powerpoint/2010/main" val="35746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BF40-2FCB-E14B-BA8D-3D6A0995A875}"/>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2209D967-4277-D743-9336-2C0DD5E0D6F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4081DC9-7E19-7446-BDE1-DE02A2428404}"/>
              </a:ext>
            </a:extLst>
          </p:cNvPr>
          <p:cNvSpPr>
            <a:spLocks noGrp="1"/>
          </p:cNvSpPr>
          <p:nvPr>
            <p:ph type="sldNum" sz="quarter" idx="12"/>
          </p:nvPr>
        </p:nvSpPr>
        <p:spPr/>
        <p:txBody>
          <a:bodyPr/>
          <a:lstStyle/>
          <a:p>
            <a:fld id="{9D195BCC-3514-4B1B-9C18-24F3D67EC549}" type="slidenum">
              <a:rPr lang="de-DE" smtClean="0"/>
              <a:t>51</a:t>
            </a:fld>
            <a:endParaRPr lang="de-DE"/>
          </a:p>
        </p:txBody>
      </p:sp>
      <p:sp>
        <p:nvSpPr>
          <p:cNvPr id="5" name="Text Placeholder 4">
            <a:extLst>
              <a:ext uri="{FF2B5EF4-FFF2-40B4-BE49-F238E27FC236}">
                <a16:creationId xmlns:a16="http://schemas.microsoft.com/office/drawing/2014/main" id="{FE1BC35A-9C8C-2D41-ABF1-889FB8B902FF}"/>
              </a:ext>
            </a:extLst>
          </p:cNvPr>
          <p:cNvSpPr>
            <a:spLocks noGrp="1"/>
          </p:cNvSpPr>
          <p:nvPr>
            <p:ph type="body" sz="quarter" idx="14"/>
          </p:nvPr>
        </p:nvSpPr>
        <p:spPr/>
        <p:txBody>
          <a:bodyPr/>
          <a:lstStyle/>
          <a:p>
            <a:r>
              <a:rPr lang="en-DE"/>
              <a:t>Viele der hier diskutierten Fälle sind im Kontext nicht oder nur bedingt ambig, weil Aspekte wie </a:t>
            </a:r>
            <a:r>
              <a:rPr lang="en-DE" b="1"/>
              <a:t>Prosodie </a:t>
            </a:r>
            <a:r>
              <a:rPr lang="en-DE"/>
              <a:t>(in der gesprochenen Sprache) und </a:t>
            </a:r>
            <a:r>
              <a:rPr lang="en-DE" b="1"/>
              <a:t>Interpunktion </a:t>
            </a:r>
            <a:r>
              <a:rPr lang="en-DE"/>
              <a:t>(in der geschriebenen Sprache) zur Desambiguierung beitragen.</a:t>
            </a:r>
          </a:p>
          <a:p>
            <a:r>
              <a:rPr lang="en-DE"/>
              <a:t>Die meisten diskutierten Fälle sind nur in </a:t>
            </a:r>
            <a:r>
              <a:rPr lang="en-DE" b="1"/>
              <a:t>geschriebener </a:t>
            </a:r>
            <a:r>
              <a:rPr lang="en-DE"/>
              <a:t>Sprache ambig.</a:t>
            </a:r>
          </a:p>
          <a:p>
            <a:r>
              <a:rPr lang="en-DE"/>
              <a:t>in der Diskussion um Ambiguität kann man somit u.U. auch ein Beispiel für den </a:t>
            </a:r>
            <a:r>
              <a:rPr lang="en-DE" i="1"/>
              <a:t>written language bias </a:t>
            </a:r>
            <a:r>
              <a:rPr lang="en-DE"/>
              <a:t>in der Linguistik sehen (Linell 2005).</a:t>
            </a:r>
          </a:p>
        </p:txBody>
      </p:sp>
      <p:sp>
        <p:nvSpPr>
          <p:cNvPr id="6" name="Text Placeholder 5">
            <a:extLst>
              <a:ext uri="{FF2B5EF4-FFF2-40B4-BE49-F238E27FC236}">
                <a16:creationId xmlns:a16="http://schemas.microsoft.com/office/drawing/2014/main" id="{0BCFD87A-1BC9-B540-BA95-CB347C594B3F}"/>
              </a:ext>
            </a:extLst>
          </p:cNvPr>
          <p:cNvSpPr>
            <a:spLocks noGrp="1"/>
          </p:cNvSpPr>
          <p:nvPr>
            <p:ph type="body" sz="quarter" idx="15"/>
          </p:nvPr>
        </p:nvSpPr>
        <p:spPr/>
        <p:txBody>
          <a:bodyPr/>
          <a:lstStyle/>
          <a:p>
            <a:r>
              <a:rPr lang="en-DE"/>
              <a:t>Was gilt als ambig?</a:t>
            </a:r>
          </a:p>
        </p:txBody>
      </p:sp>
    </p:spTree>
    <p:extLst>
      <p:ext uri="{BB962C8B-B14F-4D97-AF65-F5344CB8AC3E}">
        <p14:creationId xmlns:p14="http://schemas.microsoft.com/office/powerpoint/2010/main" val="344770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DA37-E033-9644-A8BE-A86578619A97}"/>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B48E1E88-DC68-8B4C-85FC-616F61AB7C41}"/>
              </a:ext>
            </a:extLst>
          </p:cNvPr>
          <p:cNvSpPr>
            <a:spLocks noGrp="1"/>
          </p:cNvSpPr>
          <p:nvPr>
            <p:ph type="ftr" sz="quarter" idx="11"/>
          </p:nvPr>
        </p:nvSpPr>
        <p:spPr/>
        <p:txBody>
          <a:bodyPr/>
          <a:lstStyle/>
          <a:p>
            <a:r>
              <a:rPr lang="de-DE"/>
              <a:t>(Auer et al. 2013: 206)</a:t>
            </a:r>
          </a:p>
        </p:txBody>
      </p:sp>
      <p:sp>
        <p:nvSpPr>
          <p:cNvPr id="4" name="Slide Number Placeholder 3">
            <a:extLst>
              <a:ext uri="{FF2B5EF4-FFF2-40B4-BE49-F238E27FC236}">
                <a16:creationId xmlns:a16="http://schemas.microsoft.com/office/drawing/2014/main" id="{3D2B2492-FECD-8A47-9985-4E27E7248A12}"/>
              </a:ext>
            </a:extLst>
          </p:cNvPr>
          <p:cNvSpPr>
            <a:spLocks noGrp="1"/>
          </p:cNvSpPr>
          <p:nvPr>
            <p:ph type="sldNum" sz="quarter" idx="12"/>
          </p:nvPr>
        </p:nvSpPr>
        <p:spPr/>
        <p:txBody>
          <a:bodyPr/>
          <a:lstStyle/>
          <a:p>
            <a:fld id="{9D195BCC-3514-4B1B-9C18-24F3D67EC549}" type="slidenum">
              <a:rPr lang="de-DE" smtClean="0"/>
              <a:t>52</a:t>
            </a:fld>
            <a:endParaRPr lang="de-DE"/>
          </a:p>
        </p:txBody>
      </p:sp>
      <p:sp>
        <p:nvSpPr>
          <p:cNvPr id="5" name="Text Placeholder 4">
            <a:extLst>
              <a:ext uri="{FF2B5EF4-FFF2-40B4-BE49-F238E27FC236}">
                <a16:creationId xmlns:a16="http://schemas.microsoft.com/office/drawing/2014/main" id="{E12E38FF-F71D-3946-B7D0-78F7FF523C54}"/>
              </a:ext>
            </a:extLst>
          </p:cNvPr>
          <p:cNvSpPr>
            <a:spLocks noGrp="1"/>
          </p:cNvSpPr>
          <p:nvPr>
            <p:ph type="body" sz="quarter" idx="14"/>
          </p:nvPr>
        </p:nvSpPr>
        <p:spPr/>
        <p:txBody>
          <a:bodyPr/>
          <a:lstStyle/>
          <a:p>
            <a:pPr marL="0" indent="0">
              <a:buNone/>
            </a:pPr>
            <a:endParaRPr lang="en-DE"/>
          </a:p>
          <a:p>
            <a:pPr marL="0" indent="0">
              <a:buNone/>
            </a:pPr>
            <a:endParaRPr lang="en-DE"/>
          </a:p>
        </p:txBody>
      </p:sp>
      <p:sp>
        <p:nvSpPr>
          <p:cNvPr id="6" name="Text Placeholder 5">
            <a:extLst>
              <a:ext uri="{FF2B5EF4-FFF2-40B4-BE49-F238E27FC236}">
                <a16:creationId xmlns:a16="http://schemas.microsoft.com/office/drawing/2014/main" id="{2BD56684-3FAA-E74E-9004-85791E097B93}"/>
              </a:ext>
            </a:extLst>
          </p:cNvPr>
          <p:cNvSpPr>
            <a:spLocks noGrp="1"/>
          </p:cNvSpPr>
          <p:nvPr>
            <p:ph type="body" sz="quarter" idx="15"/>
          </p:nvPr>
        </p:nvSpPr>
        <p:spPr/>
        <p:txBody>
          <a:bodyPr/>
          <a:lstStyle/>
          <a:p>
            <a:r>
              <a:rPr lang="en-DE"/>
              <a:t>Temporäre / lokale Ambiguität</a:t>
            </a:r>
          </a:p>
        </p:txBody>
      </p:sp>
      <p:sp>
        <p:nvSpPr>
          <p:cNvPr id="7" name="TextBox 6">
            <a:extLst>
              <a:ext uri="{FF2B5EF4-FFF2-40B4-BE49-F238E27FC236}">
                <a16:creationId xmlns:a16="http://schemas.microsoft.com/office/drawing/2014/main" id="{A8682F76-B46E-DA45-ABDF-426DF2AF15B1}"/>
              </a:ext>
            </a:extLst>
          </p:cNvPr>
          <p:cNvSpPr txBox="1"/>
          <p:nvPr/>
        </p:nvSpPr>
        <p:spPr>
          <a:xfrm>
            <a:off x="628650" y="1894022"/>
            <a:ext cx="3727326" cy="400110"/>
          </a:xfrm>
          <a:prstGeom prst="rect">
            <a:avLst/>
          </a:prstGeom>
          <a:noFill/>
        </p:spPr>
        <p:txBody>
          <a:bodyPr wrap="square" rtlCol="0">
            <a:spAutoFit/>
          </a:bodyPr>
          <a:lstStyle/>
          <a:p>
            <a:pPr algn="l"/>
            <a:r>
              <a:rPr lang="en-DE" sz="2000" dirty="0" err="1"/>
              <a:t>Das neueste iPhone hat</a:t>
            </a:r>
          </a:p>
        </p:txBody>
      </p:sp>
      <p:sp>
        <p:nvSpPr>
          <p:cNvPr id="8" name="TextBox 7">
            <a:extLst>
              <a:ext uri="{FF2B5EF4-FFF2-40B4-BE49-F238E27FC236}">
                <a16:creationId xmlns:a16="http://schemas.microsoft.com/office/drawing/2014/main" id="{AFFB9473-5EEA-A64B-9BE7-31A66CABBED4}"/>
              </a:ext>
            </a:extLst>
          </p:cNvPr>
          <p:cNvSpPr txBox="1"/>
          <p:nvPr/>
        </p:nvSpPr>
        <p:spPr>
          <a:xfrm>
            <a:off x="3995936" y="1494805"/>
            <a:ext cx="4896544" cy="400110"/>
          </a:xfrm>
          <a:prstGeom prst="rect">
            <a:avLst/>
          </a:prstGeom>
          <a:noFill/>
        </p:spPr>
        <p:txBody>
          <a:bodyPr wrap="square" rtlCol="0">
            <a:spAutoFit/>
          </a:bodyPr>
          <a:lstStyle/>
          <a:p>
            <a:pPr algn="l"/>
            <a:r>
              <a:rPr lang="en-DE" sz="2000" dirty="0" err="1"/>
              <a:t>eine hochauflösende Kamera.</a:t>
            </a:r>
          </a:p>
        </p:txBody>
      </p:sp>
      <p:sp>
        <p:nvSpPr>
          <p:cNvPr id="9" name="TextBox 8">
            <a:extLst>
              <a:ext uri="{FF2B5EF4-FFF2-40B4-BE49-F238E27FC236}">
                <a16:creationId xmlns:a16="http://schemas.microsoft.com/office/drawing/2014/main" id="{B868AD8D-5753-F246-80DE-CE4CB3B25064}"/>
              </a:ext>
            </a:extLst>
          </p:cNvPr>
          <p:cNvSpPr txBox="1"/>
          <p:nvPr/>
        </p:nvSpPr>
        <p:spPr>
          <a:xfrm>
            <a:off x="3995936" y="2326070"/>
            <a:ext cx="4896544" cy="400110"/>
          </a:xfrm>
          <a:prstGeom prst="rect">
            <a:avLst/>
          </a:prstGeom>
          <a:noFill/>
        </p:spPr>
        <p:txBody>
          <a:bodyPr wrap="square" rtlCol="0">
            <a:spAutoFit/>
          </a:bodyPr>
          <a:lstStyle/>
          <a:p>
            <a:pPr algn="l"/>
            <a:r>
              <a:rPr lang="en-DE" sz="2000" dirty="0" err="1"/>
              <a:t>mich noch nie interessiert.</a:t>
            </a:r>
          </a:p>
        </p:txBody>
      </p:sp>
      <p:cxnSp>
        <p:nvCxnSpPr>
          <p:cNvPr id="11" name="Straight Connector 10">
            <a:extLst>
              <a:ext uri="{FF2B5EF4-FFF2-40B4-BE49-F238E27FC236}">
                <a16:creationId xmlns:a16="http://schemas.microsoft.com/office/drawing/2014/main" id="{4A8CF90B-290A-4047-B20D-45F7F3CDA4F4}"/>
              </a:ext>
            </a:extLst>
          </p:cNvPr>
          <p:cNvCxnSpPr>
            <a:endCxn id="8" idx="1"/>
          </p:cNvCxnSpPr>
          <p:nvPr/>
        </p:nvCxnSpPr>
        <p:spPr>
          <a:xfrm flipV="1">
            <a:off x="3491880" y="1694860"/>
            <a:ext cx="504056" cy="41518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B84B7EB-46CE-3646-944C-241C967B0636}"/>
              </a:ext>
            </a:extLst>
          </p:cNvPr>
          <p:cNvCxnSpPr>
            <a:cxnSpLocks/>
          </p:cNvCxnSpPr>
          <p:nvPr/>
        </p:nvCxnSpPr>
        <p:spPr>
          <a:xfrm>
            <a:off x="3491880" y="2119263"/>
            <a:ext cx="504056" cy="41518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720D198-0DE7-C347-866E-732F1A9A9E1D}"/>
              </a:ext>
            </a:extLst>
          </p:cNvPr>
          <p:cNvSpPr txBox="1">
            <a:spLocks/>
          </p:cNvSpPr>
          <p:nvPr/>
        </p:nvSpPr>
        <p:spPr>
          <a:xfrm>
            <a:off x="521550" y="2862957"/>
            <a:ext cx="8622450" cy="1676489"/>
          </a:xfrm>
          <a:prstGeom prst="rect">
            <a:avLst/>
          </a:prstGeom>
        </p:spPr>
        <p:txBody>
          <a:bodyPr vert="horz" lIns="0" tIns="72000" rIns="0" bIns="0" rtlCol="0">
            <a:noAutofit/>
          </a:bodyPr>
          <a:lst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20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8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6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DE"/>
              <a:t>Hier handelt es sich um eine </a:t>
            </a:r>
            <a:r>
              <a:rPr lang="en-DE" b="1"/>
              <a:t>Parsing-Ambiguität</a:t>
            </a:r>
          </a:p>
          <a:p>
            <a:r>
              <a:rPr lang="en-DE"/>
              <a:t>Unter </a:t>
            </a:r>
            <a:r>
              <a:rPr lang="en-DE" b="1"/>
              <a:t>Parsing </a:t>
            </a:r>
            <a:r>
              <a:rPr lang="en-DE"/>
              <a:t>versteht man die Segmentierung und hierarchische Analyse eines Satzes.</a:t>
            </a:r>
          </a:p>
          <a:p>
            <a:r>
              <a:rPr lang="en-DE"/>
              <a:t>Die strukturelle Ambiguität ist nur von begrenzter Dauer und wird im Verlauf des Satzes vollständig aufgeglöst.</a:t>
            </a:r>
          </a:p>
          <a:p>
            <a:r>
              <a:rPr lang="en-DE"/>
              <a:t>Die Neuausrichtung der Interpretation bezeichnet man als </a:t>
            </a:r>
            <a:r>
              <a:rPr lang="en-DE" b="1"/>
              <a:t>Reanalyse.</a:t>
            </a:r>
            <a:endParaRPr lang="en-DE"/>
          </a:p>
        </p:txBody>
      </p:sp>
    </p:spTree>
    <p:extLst>
      <p:ext uri="{BB962C8B-B14F-4D97-AF65-F5344CB8AC3E}">
        <p14:creationId xmlns:p14="http://schemas.microsoft.com/office/powerpoint/2010/main" val="811536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2DFA-43FC-F14E-90A3-805DCDDA2C35}"/>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CFB0C59C-EF46-E54E-8C74-B86F2A761CF6}"/>
              </a:ext>
            </a:extLst>
          </p:cNvPr>
          <p:cNvSpPr>
            <a:spLocks noGrp="1"/>
          </p:cNvSpPr>
          <p:nvPr>
            <p:ph type="ftr" sz="quarter" idx="11"/>
          </p:nvPr>
        </p:nvSpPr>
        <p:spPr/>
        <p:txBody>
          <a:bodyPr/>
          <a:lstStyle/>
          <a:p>
            <a:r>
              <a:rPr lang="de-DE"/>
              <a:t>(Wiese 2013)</a:t>
            </a:r>
          </a:p>
        </p:txBody>
      </p:sp>
      <p:sp>
        <p:nvSpPr>
          <p:cNvPr id="4" name="Slide Number Placeholder 3">
            <a:extLst>
              <a:ext uri="{FF2B5EF4-FFF2-40B4-BE49-F238E27FC236}">
                <a16:creationId xmlns:a16="http://schemas.microsoft.com/office/drawing/2014/main" id="{BB2269A5-51CD-6140-BF6B-64002C475DB1}"/>
              </a:ext>
            </a:extLst>
          </p:cNvPr>
          <p:cNvSpPr>
            <a:spLocks noGrp="1"/>
          </p:cNvSpPr>
          <p:nvPr>
            <p:ph type="sldNum" sz="quarter" idx="12"/>
          </p:nvPr>
        </p:nvSpPr>
        <p:spPr/>
        <p:txBody>
          <a:bodyPr/>
          <a:lstStyle/>
          <a:p>
            <a:fld id="{9D195BCC-3514-4B1B-9C18-24F3D67EC549}" type="slidenum">
              <a:rPr lang="de-DE" smtClean="0"/>
              <a:t>53</a:t>
            </a:fld>
            <a:endParaRPr lang="de-DE"/>
          </a:p>
        </p:txBody>
      </p:sp>
      <p:sp>
        <p:nvSpPr>
          <p:cNvPr id="6" name="Text Placeholder 5">
            <a:extLst>
              <a:ext uri="{FF2B5EF4-FFF2-40B4-BE49-F238E27FC236}">
                <a16:creationId xmlns:a16="http://schemas.microsoft.com/office/drawing/2014/main" id="{179EAD75-0BC5-D840-8D73-E7D70F14EB43}"/>
              </a:ext>
            </a:extLst>
          </p:cNvPr>
          <p:cNvSpPr>
            <a:spLocks noGrp="1"/>
          </p:cNvSpPr>
          <p:nvPr>
            <p:ph type="body" sz="quarter" idx="15"/>
          </p:nvPr>
        </p:nvSpPr>
        <p:spPr/>
        <p:txBody>
          <a:bodyPr/>
          <a:lstStyle/>
          <a:p>
            <a:r>
              <a:rPr lang="en-DE"/>
              <a:t>Temporäre / lokale Ambiguität</a:t>
            </a:r>
          </a:p>
        </p:txBody>
      </p:sp>
      <p:sp>
        <p:nvSpPr>
          <p:cNvPr id="7" name="TextBox 6">
            <a:extLst>
              <a:ext uri="{FF2B5EF4-FFF2-40B4-BE49-F238E27FC236}">
                <a16:creationId xmlns:a16="http://schemas.microsoft.com/office/drawing/2014/main" id="{8C01CB74-BD0C-E14C-9874-8850EBDFFC2E}"/>
              </a:ext>
            </a:extLst>
          </p:cNvPr>
          <p:cNvSpPr txBox="1"/>
          <p:nvPr/>
        </p:nvSpPr>
        <p:spPr>
          <a:xfrm>
            <a:off x="628650" y="1894022"/>
            <a:ext cx="3727326" cy="707886"/>
          </a:xfrm>
          <a:prstGeom prst="rect">
            <a:avLst/>
          </a:prstGeom>
          <a:noFill/>
        </p:spPr>
        <p:txBody>
          <a:bodyPr wrap="square" rtlCol="0">
            <a:spAutoFit/>
          </a:bodyPr>
          <a:lstStyle/>
          <a:p>
            <a:pPr algn="l"/>
            <a:r>
              <a:rPr lang="en-DE" sz="2000" dirty="0" err="1"/>
              <a:t>Jan trifft die beiden Frauen in der U-Bahn, die </a:t>
            </a:r>
          </a:p>
        </p:txBody>
      </p:sp>
      <p:sp>
        <p:nvSpPr>
          <p:cNvPr id="8" name="TextBox 7">
            <a:extLst>
              <a:ext uri="{FF2B5EF4-FFF2-40B4-BE49-F238E27FC236}">
                <a16:creationId xmlns:a16="http://schemas.microsoft.com/office/drawing/2014/main" id="{56F3EB9D-EFFE-A24C-BE52-8A0340F8B7CB}"/>
              </a:ext>
            </a:extLst>
          </p:cNvPr>
          <p:cNvSpPr txBox="1"/>
          <p:nvPr/>
        </p:nvSpPr>
        <p:spPr>
          <a:xfrm>
            <a:off x="4644008" y="1494805"/>
            <a:ext cx="4896544" cy="400110"/>
          </a:xfrm>
          <a:prstGeom prst="rect">
            <a:avLst/>
          </a:prstGeom>
          <a:noFill/>
        </p:spPr>
        <p:txBody>
          <a:bodyPr wrap="square" rtlCol="0">
            <a:spAutoFit/>
          </a:bodyPr>
          <a:lstStyle/>
          <a:p>
            <a:pPr algn="l"/>
            <a:r>
              <a:rPr lang="en-DE" sz="2000" dirty="0" err="1"/>
              <a:t>zur Warschauer Straße fährt.</a:t>
            </a:r>
          </a:p>
        </p:txBody>
      </p:sp>
      <p:sp>
        <p:nvSpPr>
          <p:cNvPr id="9" name="TextBox 8">
            <a:extLst>
              <a:ext uri="{FF2B5EF4-FFF2-40B4-BE49-F238E27FC236}">
                <a16:creationId xmlns:a16="http://schemas.microsoft.com/office/drawing/2014/main" id="{71957713-E7CF-BA4A-9F29-A3ACCC40F40B}"/>
              </a:ext>
            </a:extLst>
          </p:cNvPr>
          <p:cNvSpPr txBox="1"/>
          <p:nvPr/>
        </p:nvSpPr>
        <p:spPr>
          <a:xfrm>
            <a:off x="4644008" y="2326070"/>
            <a:ext cx="4104456" cy="707886"/>
          </a:xfrm>
          <a:prstGeom prst="rect">
            <a:avLst/>
          </a:prstGeom>
          <a:noFill/>
        </p:spPr>
        <p:txBody>
          <a:bodyPr wrap="square" rtlCol="0">
            <a:spAutoFit/>
          </a:bodyPr>
          <a:lstStyle/>
          <a:p>
            <a:pPr algn="l"/>
            <a:r>
              <a:rPr lang="en-DE" sz="2000" dirty="0" err="1"/>
              <a:t>ihn gestern im Club nach seiner Telefonnummer gefragt haben.</a:t>
            </a:r>
          </a:p>
        </p:txBody>
      </p:sp>
      <p:cxnSp>
        <p:nvCxnSpPr>
          <p:cNvPr id="10" name="Straight Connector 9">
            <a:extLst>
              <a:ext uri="{FF2B5EF4-FFF2-40B4-BE49-F238E27FC236}">
                <a16:creationId xmlns:a16="http://schemas.microsoft.com/office/drawing/2014/main" id="{83821496-8E37-0144-9BD5-D277C24A925A}"/>
              </a:ext>
            </a:extLst>
          </p:cNvPr>
          <p:cNvCxnSpPr>
            <a:endCxn id="8" idx="1"/>
          </p:cNvCxnSpPr>
          <p:nvPr/>
        </p:nvCxnSpPr>
        <p:spPr>
          <a:xfrm flipV="1">
            <a:off x="4139952" y="1694860"/>
            <a:ext cx="504056" cy="41518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5E8EBD0-DF17-5E41-879A-7B09DB00A402}"/>
              </a:ext>
            </a:extLst>
          </p:cNvPr>
          <p:cNvCxnSpPr>
            <a:cxnSpLocks/>
          </p:cNvCxnSpPr>
          <p:nvPr/>
        </p:nvCxnSpPr>
        <p:spPr>
          <a:xfrm>
            <a:off x="4139952" y="2119263"/>
            <a:ext cx="504056" cy="415186"/>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EFE2373-DBDE-4E41-9184-486B758AE6EC}"/>
              </a:ext>
            </a:extLst>
          </p:cNvPr>
          <p:cNvCxnSpPr>
            <a:cxnSpLocks/>
          </p:cNvCxnSpPr>
          <p:nvPr/>
        </p:nvCxnSpPr>
        <p:spPr>
          <a:xfrm flipV="1">
            <a:off x="3779912" y="2286893"/>
            <a:ext cx="360040" cy="936104"/>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9" name="TextBox 18">
            <a:extLst>
              <a:ext uri="{FF2B5EF4-FFF2-40B4-BE49-F238E27FC236}">
                <a16:creationId xmlns:a16="http://schemas.microsoft.com/office/drawing/2014/main" id="{0ECCE9FF-C76E-5E4A-B228-6BE643F6C99D}"/>
              </a:ext>
            </a:extLst>
          </p:cNvPr>
          <p:cNvSpPr txBox="1"/>
          <p:nvPr/>
        </p:nvSpPr>
        <p:spPr>
          <a:xfrm>
            <a:off x="1687151" y="3357721"/>
            <a:ext cx="4185522" cy="369332"/>
          </a:xfrm>
          <a:prstGeom prst="rect">
            <a:avLst/>
          </a:prstGeom>
          <a:noFill/>
        </p:spPr>
        <p:txBody>
          <a:bodyPr wrap="square" rtlCol="0">
            <a:spAutoFit/>
          </a:bodyPr>
          <a:lstStyle/>
          <a:p>
            <a:pPr algn="ctr"/>
            <a:r>
              <a:rPr lang="en-DE" sz="1800" dirty="0" err="1">
                <a:solidFill>
                  <a:srgbClr val="FF0000"/>
                </a:solidFill>
                <a:latin typeface="Ink Free" panose="03080402000500000000" pitchFamily="66" charset="0"/>
              </a:rPr>
              <a:t>erhöhter Arbeitsaufwand</a:t>
            </a:r>
          </a:p>
        </p:txBody>
      </p:sp>
      <p:sp>
        <p:nvSpPr>
          <p:cNvPr id="20" name="TextBox 19">
            <a:extLst>
              <a:ext uri="{FF2B5EF4-FFF2-40B4-BE49-F238E27FC236}">
                <a16:creationId xmlns:a16="http://schemas.microsoft.com/office/drawing/2014/main" id="{2D2F550A-82BD-5C47-96D0-322A2DC9B05D}"/>
              </a:ext>
            </a:extLst>
          </p:cNvPr>
          <p:cNvSpPr txBox="1"/>
          <p:nvPr/>
        </p:nvSpPr>
        <p:spPr>
          <a:xfrm>
            <a:off x="1619672" y="3790350"/>
            <a:ext cx="4185522" cy="584775"/>
          </a:xfrm>
          <a:prstGeom prst="rect">
            <a:avLst/>
          </a:prstGeom>
          <a:noFill/>
        </p:spPr>
        <p:txBody>
          <a:bodyPr wrap="square" rtlCol="0">
            <a:spAutoFit/>
          </a:bodyPr>
          <a:lstStyle/>
          <a:p>
            <a:pPr algn="ctr"/>
            <a:r>
              <a:rPr lang="en-DE" sz="2000" b="1" dirty="0" err="1">
                <a:solidFill>
                  <a:srgbClr val="FF0000"/>
                </a:solidFill>
                <a:latin typeface="Ink Free" panose="03080402000500000000" pitchFamily="66" charset="0"/>
              </a:rPr>
              <a:t>P600</a:t>
            </a:r>
          </a:p>
          <a:p>
            <a:pPr algn="ctr"/>
            <a:r>
              <a:rPr lang="en-DE" sz="1200" dirty="0" err="1">
                <a:solidFill>
                  <a:srgbClr val="FF0000"/>
                </a:solidFill>
                <a:latin typeface="Arial" panose="020B0604020202020204" pitchFamily="34" charset="0"/>
                <a:cs typeface="Arial" panose="020B0604020202020204" pitchFamily="34" charset="0"/>
              </a:rPr>
              <a:t>(elektr. Positivität 600ms nach dem betreffenden Reiz)</a:t>
            </a:r>
          </a:p>
        </p:txBody>
      </p:sp>
      <p:sp>
        <p:nvSpPr>
          <p:cNvPr id="21" name="Lightning Bolt 20">
            <a:extLst>
              <a:ext uri="{FF2B5EF4-FFF2-40B4-BE49-F238E27FC236}">
                <a16:creationId xmlns:a16="http://schemas.microsoft.com/office/drawing/2014/main" id="{A4344892-5366-4740-B137-D210D407CCC9}"/>
              </a:ext>
            </a:extLst>
          </p:cNvPr>
          <p:cNvSpPr/>
          <p:nvPr/>
        </p:nvSpPr>
        <p:spPr>
          <a:xfrm>
            <a:off x="3959932" y="1807880"/>
            <a:ext cx="360040" cy="680072"/>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487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453F6-8841-5F4E-AB4B-E46B26767CA4}"/>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A60A5A38-C12A-1D46-A87B-5490D5E25F5C}"/>
              </a:ext>
            </a:extLst>
          </p:cNvPr>
          <p:cNvSpPr>
            <a:spLocks noGrp="1"/>
          </p:cNvSpPr>
          <p:nvPr>
            <p:ph type="ftr" sz="quarter" idx="11"/>
          </p:nvPr>
        </p:nvSpPr>
        <p:spPr/>
        <p:txBody>
          <a:bodyPr/>
          <a:lstStyle/>
          <a:p>
            <a:r>
              <a:rPr lang="de-DE"/>
              <a:t>(Auer et al. 2013: 207; Modern-Beispiel aus https://de.wikipedia.org/wiki/Holzwegeffekt)</a:t>
            </a:r>
          </a:p>
        </p:txBody>
      </p:sp>
      <p:sp>
        <p:nvSpPr>
          <p:cNvPr id="4" name="Slide Number Placeholder 3">
            <a:extLst>
              <a:ext uri="{FF2B5EF4-FFF2-40B4-BE49-F238E27FC236}">
                <a16:creationId xmlns:a16="http://schemas.microsoft.com/office/drawing/2014/main" id="{09FE1026-E587-D94E-8288-8ABBADA42F39}"/>
              </a:ext>
            </a:extLst>
          </p:cNvPr>
          <p:cNvSpPr>
            <a:spLocks noGrp="1"/>
          </p:cNvSpPr>
          <p:nvPr>
            <p:ph type="sldNum" sz="quarter" idx="12"/>
          </p:nvPr>
        </p:nvSpPr>
        <p:spPr/>
        <p:txBody>
          <a:bodyPr/>
          <a:lstStyle/>
          <a:p>
            <a:fld id="{9D195BCC-3514-4B1B-9C18-24F3D67EC549}" type="slidenum">
              <a:rPr lang="de-DE" smtClean="0"/>
              <a:t>54</a:t>
            </a:fld>
            <a:endParaRPr lang="de-DE"/>
          </a:p>
        </p:txBody>
      </p:sp>
      <p:sp>
        <p:nvSpPr>
          <p:cNvPr id="5" name="Text Placeholder 4">
            <a:extLst>
              <a:ext uri="{FF2B5EF4-FFF2-40B4-BE49-F238E27FC236}">
                <a16:creationId xmlns:a16="http://schemas.microsoft.com/office/drawing/2014/main" id="{B082C2B2-4BC9-C747-A907-892B2914E789}"/>
              </a:ext>
            </a:extLst>
          </p:cNvPr>
          <p:cNvSpPr>
            <a:spLocks noGrp="1"/>
          </p:cNvSpPr>
          <p:nvPr>
            <p:ph type="body" sz="quarter" idx="14"/>
          </p:nvPr>
        </p:nvSpPr>
        <p:spPr/>
        <p:txBody>
          <a:bodyPr/>
          <a:lstStyle/>
          <a:p>
            <a:r>
              <a:rPr lang="en-DE"/>
              <a:t>"Gartenpfad-Sätze" als besonders auffällige Instanzen lokaler Ambiguität: </a:t>
            </a:r>
            <a:r>
              <a:rPr lang="en-DE" i="1"/>
              <a:t>The horse raced past the barn fell.</a:t>
            </a:r>
          </a:p>
          <a:p>
            <a:r>
              <a:rPr lang="en-DE"/>
              <a:t>Im Deutschen funktionieren die meisten "Holzweg"-Sätze nur bei Nichtberücksichtigung der Interpunktion:</a:t>
            </a:r>
            <a:r>
              <a:rPr lang="en-DE" i="1"/>
              <a:t> </a:t>
            </a:r>
            <a:r>
              <a:rPr lang="en-GB" i="1"/>
              <a:t>Ich hoffe, dass die Studierenden die Prüfungen bestehen später auch im Beruf erfolgreich sind.</a:t>
            </a:r>
          </a:p>
          <a:p>
            <a:r>
              <a:rPr lang="en-GB"/>
              <a:t>... oder nur in der graphematischen Modalität: </a:t>
            </a:r>
            <a:r>
              <a:rPr lang="en-DE" i="1"/>
              <a:t>Modern bei dieser Bilderausstellung werden vor allem die Rahmen.</a:t>
            </a:r>
          </a:p>
          <a:p>
            <a:r>
              <a:rPr lang="en-DE"/>
              <a:t>syntaktische Ambiguität von Gartenpfad-Sätzen kommt häufig dadurch zustande, dass zugleich lexikalische Ambiguität vorliegt.</a:t>
            </a:r>
          </a:p>
        </p:txBody>
      </p:sp>
      <p:sp>
        <p:nvSpPr>
          <p:cNvPr id="6" name="Text Placeholder 5">
            <a:extLst>
              <a:ext uri="{FF2B5EF4-FFF2-40B4-BE49-F238E27FC236}">
                <a16:creationId xmlns:a16="http://schemas.microsoft.com/office/drawing/2014/main" id="{69AA805C-A4CC-0046-8DA9-6EDA6C27EF60}"/>
              </a:ext>
            </a:extLst>
          </p:cNvPr>
          <p:cNvSpPr>
            <a:spLocks noGrp="1"/>
          </p:cNvSpPr>
          <p:nvPr>
            <p:ph type="body" sz="quarter" idx="15"/>
          </p:nvPr>
        </p:nvSpPr>
        <p:spPr/>
        <p:txBody>
          <a:bodyPr/>
          <a:lstStyle/>
          <a:p>
            <a:r>
              <a:rPr lang="en-DE"/>
              <a:t>Garden Path Sentences</a:t>
            </a:r>
          </a:p>
        </p:txBody>
      </p:sp>
    </p:spTree>
    <p:extLst>
      <p:ext uri="{BB962C8B-B14F-4D97-AF65-F5344CB8AC3E}">
        <p14:creationId xmlns:p14="http://schemas.microsoft.com/office/powerpoint/2010/main" val="71378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51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C6A181-0CB5-7448-9D1B-7F9B6580B6A4}"/>
              </a:ext>
            </a:extLst>
          </p:cNvPr>
          <p:cNvSpPr/>
          <p:nvPr/>
        </p:nvSpPr>
        <p:spPr>
          <a:xfrm rot="20261361">
            <a:off x="-115123" y="1231044"/>
            <a:ext cx="7680308" cy="923330"/>
          </a:xfrm>
          <a:prstGeom prst="rect">
            <a:avLst/>
          </a:prstGeom>
          <a:noFill/>
        </p:spPr>
        <p:txBody>
          <a:bodyPr wrap="none" lIns="91440" tIns="45720" rIns="91440" bIns="45720">
            <a:spAutoFit/>
          </a:bodyPr>
          <a:lstStyle/>
          <a:p>
            <a:pPr marL="0" marR="0" lvl="0" indent="0" algn="ctr" defTabSz="686074" rtl="0" eaLnBrk="1" fontAlgn="auto" latinLnBrk="0" hangingPunct="1">
              <a:lnSpc>
                <a:spcPct val="100000"/>
              </a:lnSpc>
              <a:spcBef>
                <a:spcPts val="0"/>
              </a:spcBef>
              <a:spcAft>
                <a:spcPts val="0"/>
              </a:spcAft>
              <a:buClrTx/>
              <a:buSzTx/>
              <a:buFontTx/>
              <a:buNone/>
              <a:tabLst/>
              <a:defRPr/>
            </a:pPr>
            <a:r>
              <a:rPr kumimoji="0" lang="en-GB" sz="5400" b="1" i="0" u="sng" strike="noStrike" kern="1200" cap="none" spc="50" normalizeH="0" baseline="0" noProof="0">
                <a:ln w="9525" cmpd="sng">
                  <a:solidFill>
                    <a:prstClr val="black"/>
                  </a:solidFill>
                  <a:prstDash val="solid"/>
                </a:ln>
                <a:solidFill>
                  <a:srgbClr val="70AD47">
                    <a:tint val="1000"/>
                  </a:srgbClr>
                </a:solidFill>
                <a:effectLst>
                  <a:glow rad="38100">
                    <a:srgbClr val="003964">
                      <a:alpha val="40000"/>
                    </a:srgbClr>
                  </a:glow>
                </a:effectLst>
                <a:uLnTx/>
                <a:uFillTx/>
                <a:latin typeface="Arial"/>
                <a:ea typeface="+mn-ea"/>
                <a:cs typeface="+mn-cs"/>
              </a:rPr>
              <a:t>ALLE SCHLAGZEILEN</a:t>
            </a:r>
          </a:p>
        </p:txBody>
      </p:sp>
      <p:sp>
        <p:nvSpPr>
          <p:cNvPr id="3" name="Rectangle 2">
            <a:extLst>
              <a:ext uri="{FF2B5EF4-FFF2-40B4-BE49-F238E27FC236}">
                <a16:creationId xmlns:a16="http://schemas.microsoft.com/office/drawing/2014/main" id="{DE81DAD2-DD4A-5049-8E6F-B7D7B15B0FB3}"/>
              </a:ext>
            </a:extLst>
          </p:cNvPr>
          <p:cNvSpPr/>
          <p:nvPr/>
        </p:nvSpPr>
        <p:spPr>
          <a:xfrm rot="20261361">
            <a:off x="1171392" y="2087183"/>
            <a:ext cx="6118983" cy="1323439"/>
          </a:xfrm>
          <a:prstGeom prst="rect">
            <a:avLst/>
          </a:prstGeom>
          <a:noFill/>
        </p:spPr>
        <p:txBody>
          <a:bodyPr wrap="none" lIns="91440" tIns="45720" rIns="91440" bIns="45720">
            <a:spAutoFit/>
          </a:bodyPr>
          <a:lstStyle/>
          <a:p>
            <a:pPr marL="0" marR="0" lvl="0" indent="0" algn="ctr" defTabSz="686074" rtl="0" eaLnBrk="1" fontAlgn="auto" latinLnBrk="0" hangingPunct="1">
              <a:lnSpc>
                <a:spcPct val="100000"/>
              </a:lnSpc>
              <a:spcBef>
                <a:spcPts val="0"/>
              </a:spcBef>
              <a:spcAft>
                <a:spcPts val="0"/>
              </a:spcAft>
              <a:buClrTx/>
              <a:buSzTx/>
              <a:buFontTx/>
              <a:buNone/>
              <a:tabLst/>
              <a:defRPr/>
            </a:pPr>
            <a:r>
              <a:rPr kumimoji="0" lang="en-GB" sz="8000" b="1" i="0" u="sng" strike="noStrike" kern="1200" cap="none" spc="50" normalizeH="0" baseline="0" noProof="0">
                <a:ln w="9525" cmpd="sng">
                  <a:solidFill>
                    <a:prstClr val="black"/>
                  </a:solidFill>
                  <a:prstDash val="solid"/>
                </a:ln>
                <a:solidFill>
                  <a:srgbClr val="70AD47">
                    <a:tint val="1000"/>
                  </a:srgbClr>
                </a:solidFill>
                <a:effectLst>
                  <a:glow rad="38100">
                    <a:srgbClr val="003964">
                      <a:alpha val="40000"/>
                    </a:srgbClr>
                  </a:glow>
                </a:effectLst>
                <a:uLnTx/>
                <a:uFillTx/>
                <a:latin typeface="Arial"/>
                <a:ea typeface="+mn-ea"/>
                <a:cs typeface="+mn-cs"/>
              </a:rPr>
              <a:t>SIND NICHT</a:t>
            </a:r>
          </a:p>
        </p:txBody>
      </p:sp>
      <p:sp>
        <p:nvSpPr>
          <p:cNvPr id="4" name="Rectangle 3">
            <a:extLst>
              <a:ext uri="{FF2B5EF4-FFF2-40B4-BE49-F238E27FC236}">
                <a16:creationId xmlns:a16="http://schemas.microsoft.com/office/drawing/2014/main" id="{A9F50B00-140A-4749-BD01-E4AA76C153E5}"/>
              </a:ext>
            </a:extLst>
          </p:cNvPr>
          <p:cNvSpPr/>
          <p:nvPr/>
        </p:nvSpPr>
        <p:spPr>
          <a:xfrm>
            <a:off x="3926976" y="2430909"/>
            <a:ext cx="3643946" cy="2215991"/>
          </a:xfrm>
          <a:prstGeom prst="rect">
            <a:avLst/>
          </a:prstGeom>
          <a:noFill/>
        </p:spPr>
        <p:txBody>
          <a:bodyPr wrap="none" lIns="91440" tIns="45720" rIns="91440" bIns="45720">
            <a:spAutoFit/>
          </a:bodyPr>
          <a:lstStyle/>
          <a:p>
            <a:pPr marL="0" marR="0" lvl="0" indent="0" algn="ctr" defTabSz="686074" rtl="0" eaLnBrk="1" fontAlgn="auto" latinLnBrk="0" hangingPunct="1">
              <a:lnSpc>
                <a:spcPct val="100000"/>
              </a:lnSpc>
              <a:spcBef>
                <a:spcPts val="0"/>
              </a:spcBef>
              <a:spcAft>
                <a:spcPts val="0"/>
              </a:spcAft>
              <a:buClrTx/>
              <a:buSzTx/>
              <a:buFontTx/>
              <a:buNone/>
              <a:tabLst/>
              <a:defRPr/>
            </a:pPr>
            <a:r>
              <a:rPr kumimoji="0" lang="en-GB" sz="13800" b="1" i="0" u="sng" strike="noStrike" kern="1200" cap="none" spc="50" normalizeH="0" baseline="0" noProof="0">
                <a:ln w="9525" cmpd="sng">
                  <a:solidFill>
                    <a:prstClr val="black"/>
                  </a:solidFill>
                  <a:prstDash val="solid"/>
                </a:ln>
                <a:gradFill>
                  <a:gsLst>
                    <a:gs pos="0">
                      <a:srgbClr val="003964">
                        <a:lumMod val="5000"/>
                        <a:lumOff val="95000"/>
                        <a:alpha val="78000"/>
                      </a:srgbClr>
                    </a:gs>
                    <a:gs pos="74000">
                      <a:srgbClr val="B5CBD6">
                        <a:lumMod val="40000"/>
                        <a:lumOff val="60000"/>
                        <a:alpha val="49000"/>
                      </a:srgbClr>
                    </a:gs>
                    <a:gs pos="83000">
                      <a:srgbClr val="B5CBD6">
                        <a:lumMod val="60000"/>
                        <a:lumOff val="40000"/>
                        <a:alpha val="51000"/>
                      </a:srgbClr>
                    </a:gs>
                    <a:gs pos="100000">
                      <a:srgbClr val="B5CBD6">
                        <a:lumMod val="20000"/>
                        <a:lumOff val="80000"/>
                        <a:alpha val="47000"/>
                      </a:srgbClr>
                    </a:gs>
                  </a:gsLst>
                  <a:lin ang="5400000" scaled="1"/>
                </a:gradFill>
                <a:effectLst>
                  <a:glow rad="38100">
                    <a:srgbClr val="003964">
                      <a:alpha val="40000"/>
                    </a:srgbClr>
                  </a:glow>
                </a:effectLst>
                <a:uLnTx/>
                <a:uFillTx/>
                <a:latin typeface="SignPainter-HouseScript" panose="02000006070000020004" pitchFamily="2" charset="0"/>
                <a:ea typeface="+mn-ea"/>
                <a:cs typeface="+mn-cs"/>
              </a:rPr>
              <a:t>ambig</a:t>
            </a:r>
          </a:p>
        </p:txBody>
      </p:sp>
      <p:sp>
        <p:nvSpPr>
          <p:cNvPr id="6" name="Rectangle 5">
            <a:extLst>
              <a:ext uri="{FF2B5EF4-FFF2-40B4-BE49-F238E27FC236}">
                <a16:creationId xmlns:a16="http://schemas.microsoft.com/office/drawing/2014/main" id="{0869BFD6-CF35-6F41-8088-AC67A06B378A}"/>
              </a:ext>
            </a:extLst>
          </p:cNvPr>
          <p:cNvSpPr/>
          <p:nvPr/>
        </p:nvSpPr>
        <p:spPr>
          <a:xfrm>
            <a:off x="-9601" y="4842073"/>
            <a:ext cx="22008782" cy="307777"/>
          </a:xfrm>
          <a:prstGeom prst="rect">
            <a:avLst/>
          </a:prstGeom>
          <a:noFill/>
        </p:spPr>
        <p:txBody>
          <a:bodyPr wrap="none" lIns="91440" tIns="45720" rIns="91440" bIns="45720">
            <a:spAutoFit/>
          </a:bodyPr>
          <a:lstStyle/>
          <a:p>
            <a:pPr marL="0" marR="0" lvl="0" indent="0" algn="l" defTabSz="68607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w="1270">
                  <a:noFill/>
                </a:ln>
                <a:solidFill>
                  <a:prstClr val="white"/>
                </a:solidFill>
                <a:effectLst>
                  <a:outerShdw blurRad="50800" dist="50800" dir="5400000" sx="1000" sy="1000" algn="ctr" rotWithShape="0">
                    <a:srgbClr val="000000">
                      <a:alpha val="43137"/>
                    </a:srgbClr>
                  </a:outerShdw>
                </a:effectLst>
                <a:uLnTx/>
                <a:uFillTx/>
                <a:latin typeface="Arial"/>
                <a:ea typeface="+mn-ea"/>
                <a:cs typeface="+mn-cs"/>
              </a:rPr>
              <a:t>+++ POLIZEI ERSCHIESST MANN MIT BANANE +++ KASTRATIONSPFLICHT GILT AUCH FÜR LANDWIRTE +++ WILDERER VON KÖNIGSTIGERN VERHAFTET +++ BONUSFLUG MIT MINDERJÄHRIGEM SOHN BEZAHLT +++ MANN RETTET HUND IN UNTERHOSEN</a:t>
            </a:r>
          </a:p>
        </p:txBody>
      </p:sp>
    </p:spTree>
    <p:extLst>
      <p:ext uri="{BB962C8B-B14F-4D97-AF65-F5344CB8AC3E}">
        <p14:creationId xmlns:p14="http://schemas.microsoft.com/office/powerpoint/2010/main" val="44424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grpId="0" nodeType="withEffect">
                                  <p:stCondLst>
                                    <p:cond delay="0"/>
                                  </p:stCondLst>
                                  <p:childTnLst>
                                    <p:animMotion origin="layout" path="M -5.55556E-7 1.35635E-6 L -5.3092 -0.00586 " pathEditMode="relative" rAng="0" ptsTypes="AA">
                                      <p:cBhvr>
                                        <p:cTn id="6" dur="60000" fill="hold"/>
                                        <p:tgtEl>
                                          <p:spTgt spid="6"/>
                                        </p:tgtEl>
                                        <p:attrNameLst>
                                          <p:attrName>ppt_x</p:attrName>
                                          <p:attrName>ppt_y</p:attrName>
                                        </p:attrNameLst>
                                      </p:cBhvr>
                                      <p:rCtr x="-265451" y="-308"/>
                                    </p:animMotion>
                                  </p:childTnLst>
                                </p:cTn>
                              </p:par>
                              <p:par>
                                <p:cTn id="7" presetID="53" presetClass="entr" presetSubtype="16" fill="hold" grpId="0" nodeType="withEffect">
                                  <p:stCondLst>
                                    <p:cond delay="100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par>
                                <p:cTn id="12" presetID="53" presetClass="entr" presetSubtype="16" fill="hold" grpId="0" nodeType="withEffect">
                                  <p:stCondLst>
                                    <p:cond delay="200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22" presetClass="entr" presetSubtype="8" fill="hold" grpId="0" nodeType="withEffect">
                                  <p:stCondLst>
                                    <p:cond delay="300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4189-769D-FD4D-A22E-DA4C14E0BB15}"/>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33B7C2A2-D98C-6C43-BA85-2646FC9FB400}"/>
              </a:ext>
            </a:extLst>
          </p:cNvPr>
          <p:cNvSpPr>
            <a:spLocks noGrp="1"/>
          </p:cNvSpPr>
          <p:nvPr>
            <p:ph type="ftr" sz="quarter" idx="11"/>
          </p:nvPr>
        </p:nvSpPr>
        <p:spPr/>
        <p:txBody>
          <a:bodyPr/>
          <a:lstStyle/>
          <a:p>
            <a:r>
              <a:rPr lang="de-DE"/>
              <a:t>Perlen des Lokaljournalismus / https://www.perlen-des-lokaljournalismus.de/aktuelle-perlen/</a:t>
            </a:r>
          </a:p>
        </p:txBody>
      </p:sp>
      <p:sp>
        <p:nvSpPr>
          <p:cNvPr id="4" name="Slide Number Placeholder 3">
            <a:extLst>
              <a:ext uri="{FF2B5EF4-FFF2-40B4-BE49-F238E27FC236}">
                <a16:creationId xmlns:a16="http://schemas.microsoft.com/office/drawing/2014/main" id="{615D0D0F-01DE-9B41-B0D1-C093FAB504A7}"/>
              </a:ext>
            </a:extLst>
          </p:cNvPr>
          <p:cNvSpPr>
            <a:spLocks noGrp="1"/>
          </p:cNvSpPr>
          <p:nvPr>
            <p:ph type="sldNum" sz="quarter" idx="12"/>
          </p:nvPr>
        </p:nvSpPr>
        <p:spPr/>
        <p:txBody>
          <a:bodyPr/>
          <a:lstStyle/>
          <a:p>
            <a:fld id="{9D195BCC-3514-4B1B-9C18-24F3D67EC549}" type="slidenum">
              <a:rPr lang="de-DE" smtClean="0"/>
              <a:t>56</a:t>
            </a:fld>
            <a:endParaRPr lang="de-DE" dirty="0"/>
          </a:p>
        </p:txBody>
      </p:sp>
      <p:sp>
        <p:nvSpPr>
          <p:cNvPr id="5" name="Text Placeholder 4">
            <a:extLst>
              <a:ext uri="{FF2B5EF4-FFF2-40B4-BE49-F238E27FC236}">
                <a16:creationId xmlns:a16="http://schemas.microsoft.com/office/drawing/2014/main" id="{8D7E9670-3D35-C74C-95E9-F89F1EC1BD01}"/>
              </a:ext>
            </a:extLst>
          </p:cNvPr>
          <p:cNvSpPr>
            <a:spLocks noGrp="1"/>
          </p:cNvSpPr>
          <p:nvPr>
            <p:ph type="body" sz="quarter" idx="13"/>
          </p:nvPr>
        </p:nvSpPr>
        <p:spPr/>
        <p:txBody>
          <a:bodyPr/>
          <a:lstStyle/>
          <a:p>
            <a:endParaRPr lang="en-DE"/>
          </a:p>
        </p:txBody>
      </p:sp>
      <p:pic>
        <p:nvPicPr>
          <p:cNvPr id="11266" name="Picture 2" descr="Lightbox image placeholder">
            <a:extLst>
              <a:ext uri="{FF2B5EF4-FFF2-40B4-BE49-F238E27FC236}">
                <a16:creationId xmlns:a16="http://schemas.microsoft.com/office/drawing/2014/main" id="{C39399AF-5F78-F045-8DC1-E88486482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9" y="96836"/>
            <a:ext cx="9144000" cy="481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524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4189-769D-FD4D-A22E-DA4C14E0BB15}"/>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33B7C2A2-D98C-6C43-BA85-2646FC9FB400}"/>
              </a:ext>
            </a:extLst>
          </p:cNvPr>
          <p:cNvSpPr>
            <a:spLocks noGrp="1"/>
          </p:cNvSpPr>
          <p:nvPr>
            <p:ph type="ftr" sz="quarter" idx="11"/>
          </p:nvPr>
        </p:nvSpPr>
        <p:spPr/>
        <p:txBody>
          <a:bodyPr/>
          <a:lstStyle/>
          <a:p>
            <a:r>
              <a:rPr lang="de-DE"/>
              <a:t>Perlen des Lokaljournalismus / https://www.perlen-des-lokaljournalismus.de/aktuelle-perlen/</a:t>
            </a:r>
          </a:p>
        </p:txBody>
      </p:sp>
      <p:sp>
        <p:nvSpPr>
          <p:cNvPr id="4" name="Slide Number Placeholder 3">
            <a:extLst>
              <a:ext uri="{FF2B5EF4-FFF2-40B4-BE49-F238E27FC236}">
                <a16:creationId xmlns:a16="http://schemas.microsoft.com/office/drawing/2014/main" id="{615D0D0F-01DE-9B41-B0D1-C093FAB504A7}"/>
              </a:ext>
            </a:extLst>
          </p:cNvPr>
          <p:cNvSpPr>
            <a:spLocks noGrp="1"/>
          </p:cNvSpPr>
          <p:nvPr>
            <p:ph type="sldNum" sz="quarter" idx="12"/>
          </p:nvPr>
        </p:nvSpPr>
        <p:spPr/>
        <p:txBody>
          <a:bodyPr/>
          <a:lstStyle/>
          <a:p>
            <a:fld id="{9D195BCC-3514-4B1B-9C18-24F3D67EC549}" type="slidenum">
              <a:rPr lang="de-DE" smtClean="0"/>
              <a:t>57</a:t>
            </a:fld>
            <a:endParaRPr lang="de-DE" dirty="0"/>
          </a:p>
        </p:txBody>
      </p:sp>
      <p:sp>
        <p:nvSpPr>
          <p:cNvPr id="5" name="Text Placeholder 4">
            <a:extLst>
              <a:ext uri="{FF2B5EF4-FFF2-40B4-BE49-F238E27FC236}">
                <a16:creationId xmlns:a16="http://schemas.microsoft.com/office/drawing/2014/main" id="{8D7E9670-3D35-C74C-95E9-F89F1EC1BD01}"/>
              </a:ext>
            </a:extLst>
          </p:cNvPr>
          <p:cNvSpPr>
            <a:spLocks noGrp="1"/>
          </p:cNvSpPr>
          <p:nvPr>
            <p:ph type="body" sz="quarter" idx="13"/>
          </p:nvPr>
        </p:nvSpPr>
        <p:spPr/>
        <p:txBody>
          <a:bodyPr/>
          <a:lstStyle/>
          <a:p>
            <a:endParaRPr lang="en-DE"/>
          </a:p>
        </p:txBody>
      </p:sp>
      <p:pic>
        <p:nvPicPr>
          <p:cNvPr id="30722" name="Picture 2" descr="Lightbox image placeholder">
            <a:extLst>
              <a:ext uri="{FF2B5EF4-FFF2-40B4-BE49-F238E27FC236}">
                <a16:creationId xmlns:a16="http://schemas.microsoft.com/office/drawing/2014/main" id="{C2C14869-6220-E34C-B029-40C7B05CA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524" y="115746"/>
            <a:ext cx="7328302" cy="469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883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4189-769D-FD4D-A22E-DA4C14E0BB15}"/>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33B7C2A2-D98C-6C43-BA85-2646FC9FB400}"/>
              </a:ext>
            </a:extLst>
          </p:cNvPr>
          <p:cNvSpPr>
            <a:spLocks noGrp="1"/>
          </p:cNvSpPr>
          <p:nvPr>
            <p:ph type="ftr" sz="quarter" idx="11"/>
          </p:nvPr>
        </p:nvSpPr>
        <p:spPr/>
        <p:txBody>
          <a:bodyPr/>
          <a:lstStyle/>
          <a:p>
            <a:r>
              <a:rPr lang="de-DE"/>
              <a:t>Perlen des Lokaljournalismus / https://www.perlen-des-lokaljournalismus.de/aktuelle-perlen/</a:t>
            </a:r>
          </a:p>
        </p:txBody>
      </p:sp>
      <p:sp>
        <p:nvSpPr>
          <p:cNvPr id="4" name="Slide Number Placeholder 3">
            <a:extLst>
              <a:ext uri="{FF2B5EF4-FFF2-40B4-BE49-F238E27FC236}">
                <a16:creationId xmlns:a16="http://schemas.microsoft.com/office/drawing/2014/main" id="{615D0D0F-01DE-9B41-B0D1-C093FAB504A7}"/>
              </a:ext>
            </a:extLst>
          </p:cNvPr>
          <p:cNvSpPr>
            <a:spLocks noGrp="1"/>
          </p:cNvSpPr>
          <p:nvPr>
            <p:ph type="sldNum" sz="quarter" idx="12"/>
          </p:nvPr>
        </p:nvSpPr>
        <p:spPr/>
        <p:txBody>
          <a:bodyPr/>
          <a:lstStyle/>
          <a:p>
            <a:fld id="{9D195BCC-3514-4B1B-9C18-24F3D67EC549}" type="slidenum">
              <a:rPr lang="de-DE" smtClean="0"/>
              <a:t>58</a:t>
            </a:fld>
            <a:endParaRPr lang="de-DE" dirty="0"/>
          </a:p>
        </p:txBody>
      </p:sp>
      <p:sp>
        <p:nvSpPr>
          <p:cNvPr id="5" name="Text Placeholder 4">
            <a:extLst>
              <a:ext uri="{FF2B5EF4-FFF2-40B4-BE49-F238E27FC236}">
                <a16:creationId xmlns:a16="http://schemas.microsoft.com/office/drawing/2014/main" id="{8D7E9670-3D35-C74C-95E9-F89F1EC1BD01}"/>
              </a:ext>
            </a:extLst>
          </p:cNvPr>
          <p:cNvSpPr>
            <a:spLocks noGrp="1"/>
          </p:cNvSpPr>
          <p:nvPr>
            <p:ph type="body" sz="quarter" idx="13"/>
          </p:nvPr>
        </p:nvSpPr>
        <p:spPr/>
        <p:txBody>
          <a:bodyPr/>
          <a:lstStyle/>
          <a:p>
            <a:endParaRPr lang="en-DE"/>
          </a:p>
        </p:txBody>
      </p:sp>
      <p:pic>
        <p:nvPicPr>
          <p:cNvPr id="15362" name="Picture 2" descr="Lightbox image placeholder">
            <a:extLst>
              <a:ext uri="{FF2B5EF4-FFF2-40B4-BE49-F238E27FC236}">
                <a16:creationId xmlns:a16="http://schemas.microsoft.com/office/drawing/2014/main" id="{A45ABCF5-084B-274B-B478-A6692BB31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719" y="179869"/>
            <a:ext cx="6487635" cy="472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661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3F7D-1EE0-5A46-9054-D25993C9727F}"/>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D2333858-712A-A34B-81DB-AAB6DC5861A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B60168C-55C6-504E-BA86-F83A5A3EE9CB}"/>
              </a:ext>
            </a:extLst>
          </p:cNvPr>
          <p:cNvSpPr>
            <a:spLocks noGrp="1"/>
          </p:cNvSpPr>
          <p:nvPr>
            <p:ph type="sldNum" sz="quarter" idx="12"/>
          </p:nvPr>
        </p:nvSpPr>
        <p:spPr/>
        <p:txBody>
          <a:bodyPr/>
          <a:lstStyle/>
          <a:p>
            <a:fld id="{9D195BCC-3514-4B1B-9C18-24F3D67EC549}" type="slidenum">
              <a:rPr lang="de-DE" smtClean="0"/>
              <a:t>59</a:t>
            </a:fld>
            <a:endParaRPr lang="de-DE" dirty="0"/>
          </a:p>
        </p:txBody>
      </p:sp>
      <p:sp>
        <p:nvSpPr>
          <p:cNvPr id="5" name="Text Placeholder 4">
            <a:extLst>
              <a:ext uri="{FF2B5EF4-FFF2-40B4-BE49-F238E27FC236}">
                <a16:creationId xmlns:a16="http://schemas.microsoft.com/office/drawing/2014/main" id="{7CFEB63D-B01C-D043-A689-0BDC7C535F0D}"/>
              </a:ext>
            </a:extLst>
          </p:cNvPr>
          <p:cNvSpPr>
            <a:spLocks noGrp="1"/>
          </p:cNvSpPr>
          <p:nvPr>
            <p:ph type="body" sz="quarter" idx="13"/>
          </p:nvPr>
        </p:nvSpPr>
        <p:spPr>
          <a:xfrm>
            <a:off x="514289" y="2070869"/>
            <a:ext cx="8096250" cy="3492500"/>
          </a:xfrm>
        </p:spPr>
        <p:txBody>
          <a:bodyPr/>
          <a:lstStyle/>
          <a:p>
            <a:pPr marL="0" indent="0" algn="ctr">
              <a:buNone/>
            </a:pPr>
            <a:r>
              <a:rPr lang="en-DE" i="1"/>
              <a:t>Bonusflug mit minderjährigem Sohn bezahlt</a:t>
            </a:r>
          </a:p>
          <a:p>
            <a:pPr marL="0" indent="0" algn="ctr">
              <a:buNone/>
            </a:pPr>
            <a:endParaRPr lang="en-DE" sz="1000" i="1"/>
          </a:p>
          <a:p>
            <a:pPr marL="0" indent="0" algn="ctr">
              <a:buNone/>
            </a:pPr>
            <a:r>
              <a:rPr lang="en-DE" sz="2000"/>
              <a:t>(Bielefelder Westfalen-Blatt, zit. nach Spiegel 2010)</a:t>
            </a:r>
          </a:p>
        </p:txBody>
      </p:sp>
    </p:spTree>
    <p:extLst>
      <p:ext uri="{BB962C8B-B14F-4D97-AF65-F5344CB8AC3E}">
        <p14:creationId xmlns:p14="http://schemas.microsoft.com/office/powerpoint/2010/main" val="2778034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B311-539C-8A44-B759-509BF895A28B}"/>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5C58B657-D4CE-8C4C-A80E-2AE3B2E8B7C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AEFC9EA-C6F1-5A48-B4F4-8E927806F051}"/>
              </a:ext>
            </a:extLst>
          </p:cNvPr>
          <p:cNvSpPr>
            <a:spLocks noGrp="1"/>
          </p:cNvSpPr>
          <p:nvPr>
            <p:ph type="sldNum" sz="quarter" idx="12"/>
          </p:nvPr>
        </p:nvSpPr>
        <p:spPr/>
        <p:txBody>
          <a:bodyPr/>
          <a:lstStyle/>
          <a:p>
            <a:fld id="{9D195BCC-3514-4B1B-9C18-24F3D67EC549}" type="slidenum">
              <a:rPr lang="de-DE" smtClean="0"/>
              <a:t>6</a:t>
            </a:fld>
            <a:endParaRPr lang="de-DE"/>
          </a:p>
        </p:txBody>
      </p:sp>
      <p:sp>
        <p:nvSpPr>
          <p:cNvPr id="5" name="Text Placeholder 4">
            <a:extLst>
              <a:ext uri="{FF2B5EF4-FFF2-40B4-BE49-F238E27FC236}">
                <a16:creationId xmlns:a16="http://schemas.microsoft.com/office/drawing/2014/main" id="{1C0317B0-7E3A-9340-8683-6CD89746446D}"/>
              </a:ext>
            </a:extLst>
          </p:cNvPr>
          <p:cNvSpPr>
            <a:spLocks noGrp="1"/>
          </p:cNvSpPr>
          <p:nvPr>
            <p:ph type="body" sz="quarter" idx="14"/>
          </p:nvPr>
        </p:nvSpPr>
        <p:spPr>
          <a:xfrm>
            <a:off x="521495" y="2081454"/>
            <a:ext cx="8101012" cy="3311525"/>
          </a:xfrm>
        </p:spPr>
        <p:txBody>
          <a:bodyPr/>
          <a:lstStyle/>
          <a:p>
            <a:pPr marL="0" indent="0" algn="ctr">
              <a:buNone/>
            </a:pPr>
            <a:r>
              <a:rPr lang="en-DE"/>
              <a:t> - - -  PINGO-Ergebnis  - - - </a:t>
            </a:r>
          </a:p>
        </p:txBody>
      </p:sp>
      <p:sp>
        <p:nvSpPr>
          <p:cNvPr id="6" name="Text Placeholder 5">
            <a:extLst>
              <a:ext uri="{FF2B5EF4-FFF2-40B4-BE49-F238E27FC236}">
                <a16:creationId xmlns:a16="http://schemas.microsoft.com/office/drawing/2014/main" id="{AD568CE2-3E05-594F-9805-6E3D81D11F0F}"/>
              </a:ext>
            </a:extLst>
          </p:cNvPr>
          <p:cNvSpPr>
            <a:spLocks noGrp="1"/>
          </p:cNvSpPr>
          <p:nvPr>
            <p:ph type="body" sz="quarter" idx="15"/>
          </p:nvPr>
        </p:nvSpPr>
        <p:spPr/>
        <p:txBody>
          <a:bodyPr/>
          <a:lstStyle/>
          <a:p>
            <a:r>
              <a:rPr lang="en-DE"/>
              <a:t>Lexikalische Ambiguität</a:t>
            </a:r>
          </a:p>
        </p:txBody>
      </p:sp>
    </p:spTree>
    <p:extLst>
      <p:ext uri="{BB962C8B-B14F-4D97-AF65-F5344CB8AC3E}">
        <p14:creationId xmlns:p14="http://schemas.microsoft.com/office/powerpoint/2010/main" val="1851213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4189-769D-FD4D-A22E-DA4C14E0BB15}"/>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33B7C2A2-D98C-6C43-BA85-2646FC9FB400}"/>
              </a:ext>
            </a:extLst>
          </p:cNvPr>
          <p:cNvSpPr>
            <a:spLocks noGrp="1"/>
          </p:cNvSpPr>
          <p:nvPr>
            <p:ph type="ftr" sz="quarter" idx="11"/>
          </p:nvPr>
        </p:nvSpPr>
        <p:spPr/>
        <p:txBody>
          <a:bodyPr/>
          <a:lstStyle/>
          <a:p>
            <a:r>
              <a:rPr lang="de-DE"/>
              <a:t>Perlen des Lokaljournalismus / https://www.perlen-des-lokaljournalismus.de/aktuelle-perlen/</a:t>
            </a:r>
          </a:p>
        </p:txBody>
      </p:sp>
      <p:sp>
        <p:nvSpPr>
          <p:cNvPr id="4" name="Slide Number Placeholder 3">
            <a:extLst>
              <a:ext uri="{FF2B5EF4-FFF2-40B4-BE49-F238E27FC236}">
                <a16:creationId xmlns:a16="http://schemas.microsoft.com/office/drawing/2014/main" id="{615D0D0F-01DE-9B41-B0D1-C093FAB504A7}"/>
              </a:ext>
            </a:extLst>
          </p:cNvPr>
          <p:cNvSpPr>
            <a:spLocks noGrp="1"/>
          </p:cNvSpPr>
          <p:nvPr>
            <p:ph type="sldNum" sz="quarter" idx="12"/>
          </p:nvPr>
        </p:nvSpPr>
        <p:spPr/>
        <p:txBody>
          <a:bodyPr/>
          <a:lstStyle/>
          <a:p>
            <a:fld id="{9D195BCC-3514-4B1B-9C18-24F3D67EC549}" type="slidenum">
              <a:rPr lang="de-DE" smtClean="0"/>
              <a:t>60</a:t>
            </a:fld>
            <a:endParaRPr lang="de-DE" dirty="0"/>
          </a:p>
        </p:txBody>
      </p:sp>
      <p:sp>
        <p:nvSpPr>
          <p:cNvPr id="5" name="Text Placeholder 4">
            <a:extLst>
              <a:ext uri="{FF2B5EF4-FFF2-40B4-BE49-F238E27FC236}">
                <a16:creationId xmlns:a16="http://schemas.microsoft.com/office/drawing/2014/main" id="{8D7E9670-3D35-C74C-95E9-F89F1EC1BD01}"/>
              </a:ext>
            </a:extLst>
          </p:cNvPr>
          <p:cNvSpPr>
            <a:spLocks noGrp="1"/>
          </p:cNvSpPr>
          <p:nvPr>
            <p:ph type="body" sz="quarter" idx="13"/>
          </p:nvPr>
        </p:nvSpPr>
        <p:spPr/>
        <p:txBody>
          <a:bodyPr/>
          <a:lstStyle/>
          <a:p>
            <a:endParaRPr lang="en-DE"/>
          </a:p>
        </p:txBody>
      </p:sp>
      <p:pic>
        <p:nvPicPr>
          <p:cNvPr id="24578" name="Picture 2" descr="Lightbox image placeholder">
            <a:extLst>
              <a:ext uri="{FF2B5EF4-FFF2-40B4-BE49-F238E27FC236}">
                <a16:creationId xmlns:a16="http://schemas.microsoft.com/office/drawing/2014/main" id="{E532435D-31B4-7941-9F08-FB4391F4D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634" y="-18850"/>
            <a:ext cx="6052145" cy="491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032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4189-769D-FD4D-A22E-DA4C14E0BB15}"/>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33B7C2A2-D98C-6C43-BA85-2646FC9FB400}"/>
              </a:ext>
            </a:extLst>
          </p:cNvPr>
          <p:cNvSpPr>
            <a:spLocks noGrp="1"/>
          </p:cNvSpPr>
          <p:nvPr>
            <p:ph type="ftr" sz="quarter" idx="11"/>
          </p:nvPr>
        </p:nvSpPr>
        <p:spPr/>
        <p:txBody>
          <a:bodyPr/>
          <a:lstStyle/>
          <a:p>
            <a:r>
              <a:rPr lang="de-DE"/>
              <a:t>Perlen des Lokaljournalismus / https://www.perlen-des-lokaljournalismus.de/aktuelle-perlen/</a:t>
            </a:r>
          </a:p>
        </p:txBody>
      </p:sp>
      <p:sp>
        <p:nvSpPr>
          <p:cNvPr id="4" name="Slide Number Placeholder 3">
            <a:extLst>
              <a:ext uri="{FF2B5EF4-FFF2-40B4-BE49-F238E27FC236}">
                <a16:creationId xmlns:a16="http://schemas.microsoft.com/office/drawing/2014/main" id="{615D0D0F-01DE-9B41-B0D1-C093FAB504A7}"/>
              </a:ext>
            </a:extLst>
          </p:cNvPr>
          <p:cNvSpPr>
            <a:spLocks noGrp="1"/>
          </p:cNvSpPr>
          <p:nvPr>
            <p:ph type="sldNum" sz="quarter" idx="12"/>
          </p:nvPr>
        </p:nvSpPr>
        <p:spPr/>
        <p:txBody>
          <a:bodyPr/>
          <a:lstStyle/>
          <a:p>
            <a:fld id="{9D195BCC-3514-4B1B-9C18-24F3D67EC549}" type="slidenum">
              <a:rPr lang="de-DE" smtClean="0"/>
              <a:t>61</a:t>
            </a:fld>
            <a:endParaRPr lang="de-DE" dirty="0"/>
          </a:p>
        </p:txBody>
      </p:sp>
      <p:sp>
        <p:nvSpPr>
          <p:cNvPr id="5" name="Text Placeholder 4">
            <a:extLst>
              <a:ext uri="{FF2B5EF4-FFF2-40B4-BE49-F238E27FC236}">
                <a16:creationId xmlns:a16="http://schemas.microsoft.com/office/drawing/2014/main" id="{8D7E9670-3D35-C74C-95E9-F89F1EC1BD01}"/>
              </a:ext>
            </a:extLst>
          </p:cNvPr>
          <p:cNvSpPr>
            <a:spLocks noGrp="1"/>
          </p:cNvSpPr>
          <p:nvPr>
            <p:ph type="body" sz="quarter" idx="13"/>
          </p:nvPr>
        </p:nvSpPr>
        <p:spPr/>
        <p:txBody>
          <a:bodyPr/>
          <a:lstStyle/>
          <a:p>
            <a:endParaRPr lang="en-DE"/>
          </a:p>
        </p:txBody>
      </p:sp>
      <p:pic>
        <p:nvPicPr>
          <p:cNvPr id="28674" name="Picture 2" descr="Lightbox image placeholder">
            <a:extLst>
              <a:ext uri="{FF2B5EF4-FFF2-40B4-BE49-F238E27FC236}">
                <a16:creationId xmlns:a16="http://schemas.microsoft.com/office/drawing/2014/main" id="{67D2082B-F3C8-224A-BE28-96F0EAA85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87" y="16069"/>
            <a:ext cx="7591375" cy="489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40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B1CC3-162B-D04F-A61D-B459BCC12DE4}"/>
              </a:ext>
            </a:extLst>
          </p:cNvPr>
          <p:cNvSpPr>
            <a:spLocks noGrp="1"/>
          </p:cNvSpPr>
          <p:nvPr>
            <p:ph type="title"/>
          </p:nvPr>
        </p:nvSpPr>
        <p:spPr/>
        <p:txBody>
          <a:bodyPr/>
          <a:lstStyle/>
          <a:p>
            <a:r>
              <a:rPr lang="en-DE"/>
              <a:t>Aufgabe...</a:t>
            </a:r>
          </a:p>
        </p:txBody>
      </p:sp>
      <p:sp>
        <p:nvSpPr>
          <p:cNvPr id="3" name="Footer Placeholder 2">
            <a:extLst>
              <a:ext uri="{FF2B5EF4-FFF2-40B4-BE49-F238E27FC236}">
                <a16:creationId xmlns:a16="http://schemas.microsoft.com/office/drawing/2014/main" id="{F640B5DA-6B40-FC47-AC72-1D1C16BB093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139EA80-409F-7747-AD7D-D8C517EBFBD3}"/>
              </a:ext>
            </a:extLst>
          </p:cNvPr>
          <p:cNvSpPr>
            <a:spLocks noGrp="1"/>
          </p:cNvSpPr>
          <p:nvPr>
            <p:ph type="sldNum" sz="quarter" idx="12"/>
          </p:nvPr>
        </p:nvSpPr>
        <p:spPr/>
        <p:txBody>
          <a:bodyPr/>
          <a:lstStyle/>
          <a:p>
            <a:fld id="{9D195BCC-3514-4B1B-9C18-24F3D67EC549}" type="slidenum">
              <a:rPr lang="de-DE" smtClean="0"/>
              <a:t>62</a:t>
            </a:fld>
            <a:endParaRPr lang="de-DE"/>
          </a:p>
        </p:txBody>
      </p:sp>
      <p:sp>
        <p:nvSpPr>
          <p:cNvPr id="5" name="Text Placeholder 4">
            <a:extLst>
              <a:ext uri="{FF2B5EF4-FFF2-40B4-BE49-F238E27FC236}">
                <a16:creationId xmlns:a16="http://schemas.microsoft.com/office/drawing/2014/main" id="{01CB5F4E-5E89-6A4C-814A-348BE512E1B5}"/>
              </a:ext>
            </a:extLst>
          </p:cNvPr>
          <p:cNvSpPr>
            <a:spLocks noGrp="1"/>
          </p:cNvSpPr>
          <p:nvPr>
            <p:ph type="body" sz="quarter" idx="14"/>
          </p:nvPr>
        </p:nvSpPr>
        <p:spPr/>
        <p:txBody>
          <a:bodyPr/>
          <a:lstStyle/>
          <a:p>
            <a:r>
              <a:rPr lang="en-GB"/>
              <a:t>Der folgende Satz ist ambig, aber die Ambiguität fällt vermutlich vielen auf den ersten Blick gar nicht auf – warum ist das so?</a:t>
            </a:r>
          </a:p>
          <a:p>
            <a:endParaRPr lang="en-GB"/>
          </a:p>
          <a:p>
            <a:pPr marL="0" indent="0">
              <a:buNone/>
            </a:pPr>
            <a:r>
              <a:rPr lang="en-GB" i="1"/>
              <a:t>Sie ließ ihre Jacke auf die gestohlenen Goldmünzen fallen, um diese zu bedecken.</a:t>
            </a:r>
            <a:r>
              <a:rPr lang="en-GB"/>
              <a:t> </a:t>
            </a:r>
            <a:endParaRPr lang="en-DE"/>
          </a:p>
        </p:txBody>
      </p:sp>
      <p:sp>
        <p:nvSpPr>
          <p:cNvPr id="6" name="Text Placeholder 5">
            <a:extLst>
              <a:ext uri="{FF2B5EF4-FFF2-40B4-BE49-F238E27FC236}">
                <a16:creationId xmlns:a16="http://schemas.microsoft.com/office/drawing/2014/main" id="{F72B18C3-3D34-3248-AF47-36B41E5BBF51}"/>
              </a:ext>
            </a:extLst>
          </p:cNvPr>
          <p:cNvSpPr>
            <a:spLocks noGrp="1"/>
          </p:cNvSpPr>
          <p:nvPr>
            <p:ph type="body" sz="quarter" idx="15"/>
          </p:nvPr>
        </p:nvSpPr>
        <p:spPr/>
        <p:txBody>
          <a:bodyPr/>
          <a:lstStyle/>
          <a:p>
            <a:r>
              <a:rPr lang="en-DE"/>
              <a:t>Ambiguität und Weltwissen</a:t>
            </a:r>
          </a:p>
        </p:txBody>
      </p:sp>
    </p:spTree>
    <p:extLst>
      <p:ext uri="{BB962C8B-B14F-4D97-AF65-F5344CB8AC3E}">
        <p14:creationId xmlns:p14="http://schemas.microsoft.com/office/powerpoint/2010/main" val="3714290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FC38B-A1EC-4A46-8BFC-4A84F0C23CE5}"/>
              </a:ext>
            </a:extLst>
          </p:cNvPr>
          <p:cNvSpPr>
            <a:spLocks noGrp="1"/>
          </p:cNvSpPr>
          <p:nvPr>
            <p:ph type="ctrTitle"/>
          </p:nvPr>
        </p:nvSpPr>
        <p:spPr/>
        <p:txBody>
          <a:bodyPr/>
          <a:lstStyle/>
          <a:p>
            <a:r>
              <a:rPr lang="en-DE" sz="2800"/>
              <a:t>Bedeutungskomposition und Kompositionalitätsprinzip</a:t>
            </a:r>
          </a:p>
        </p:txBody>
      </p:sp>
      <p:sp>
        <p:nvSpPr>
          <p:cNvPr id="3" name="Subtitle 2">
            <a:extLst>
              <a:ext uri="{FF2B5EF4-FFF2-40B4-BE49-F238E27FC236}">
                <a16:creationId xmlns:a16="http://schemas.microsoft.com/office/drawing/2014/main" id="{4AA321B7-6AB8-3742-B018-75F1193672BD}"/>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388618073"/>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5ED0-97AD-5848-A2AB-0EAD49692E44}"/>
              </a:ext>
            </a:extLst>
          </p:cNvPr>
          <p:cNvSpPr>
            <a:spLocks noGrp="1"/>
          </p:cNvSpPr>
          <p:nvPr>
            <p:ph type="title"/>
          </p:nvPr>
        </p:nvSpPr>
        <p:spPr/>
        <p:txBody>
          <a:bodyPr/>
          <a:lstStyle/>
          <a:p>
            <a:r>
              <a:rPr lang="en-DE"/>
              <a:t>Kompositionalität</a:t>
            </a:r>
          </a:p>
        </p:txBody>
      </p:sp>
      <p:sp>
        <p:nvSpPr>
          <p:cNvPr id="3" name="Footer Placeholder 2">
            <a:extLst>
              <a:ext uri="{FF2B5EF4-FFF2-40B4-BE49-F238E27FC236}">
                <a16:creationId xmlns:a16="http://schemas.microsoft.com/office/drawing/2014/main" id="{8E207E83-1FB8-4B43-8A01-5AB93D3FFC3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3855A06-D5FD-E34C-866E-2239C6A2673D}"/>
              </a:ext>
            </a:extLst>
          </p:cNvPr>
          <p:cNvSpPr>
            <a:spLocks noGrp="1"/>
          </p:cNvSpPr>
          <p:nvPr>
            <p:ph type="sldNum" sz="quarter" idx="12"/>
          </p:nvPr>
        </p:nvSpPr>
        <p:spPr/>
        <p:txBody>
          <a:bodyPr/>
          <a:lstStyle/>
          <a:p>
            <a:fld id="{9D195BCC-3514-4B1B-9C18-24F3D67EC549}" type="slidenum">
              <a:rPr lang="de-DE" smtClean="0"/>
              <a:t>64</a:t>
            </a:fld>
            <a:endParaRPr lang="de-DE"/>
          </a:p>
        </p:txBody>
      </p:sp>
      <p:sp>
        <p:nvSpPr>
          <p:cNvPr id="5" name="Text Placeholder 4">
            <a:extLst>
              <a:ext uri="{FF2B5EF4-FFF2-40B4-BE49-F238E27FC236}">
                <a16:creationId xmlns:a16="http://schemas.microsoft.com/office/drawing/2014/main" id="{A6A4D019-FA8D-C841-9270-DF1031DA6E95}"/>
              </a:ext>
            </a:extLst>
          </p:cNvPr>
          <p:cNvSpPr>
            <a:spLocks noGrp="1"/>
          </p:cNvSpPr>
          <p:nvPr>
            <p:ph type="body" sz="quarter" idx="14"/>
          </p:nvPr>
        </p:nvSpPr>
        <p:spPr>
          <a:xfrm>
            <a:off x="521550" y="1711672"/>
            <a:ext cx="8101012" cy="3311525"/>
          </a:xfrm>
        </p:spPr>
        <p:txBody>
          <a:bodyPr/>
          <a:lstStyle/>
          <a:p>
            <a:pPr marL="0" indent="0">
              <a:buNone/>
            </a:pPr>
            <a:r>
              <a:rPr lang="en-DE" i="1"/>
              <a:t>Die Katze liegt auf der Matratze.</a:t>
            </a:r>
          </a:p>
          <a:p>
            <a:pPr marL="0" indent="0">
              <a:buNone/>
            </a:pPr>
            <a:endParaRPr lang="en-DE" i="1"/>
          </a:p>
          <a:p>
            <a:pPr marL="0" indent="0">
              <a:buNone/>
            </a:pPr>
            <a:r>
              <a:rPr lang="en-DE"/>
              <a:t>Was müssen wir wissen, um diesen Satz zu verstehen?</a:t>
            </a:r>
          </a:p>
          <a:p>
            <a:pPr marL="0" indent="0">
              <a:buNone/>
            </a:pPr>
            <a:endParaRPr lang="en-DE" i="1"/>
          </a:p>
        </p:txBody>
      </p:sp>
      <p:sp>
        <p:nvSpPr>
          <p:cNvPr id="6" name="Text Placeholder 5">
            <a:extLst>
              <a:ext uri="{FF2B5EF4-FFF2-40B4-BE49-F238E27FC236}">
                <a16:creationId xmlns:a16="http://schemas.microsoft.com/office/drawing/2014/main" id="{A24814A5-DE0C-E94F-BF69-AED70B204081}"/>
              </a:ext>
            </a:extLst>
          </p:cNvPr>
          <p:cNvSpPr>
            <a:spLocks noGrp="1"/>
          </p:cNvSpPr>
          <p:nvPr>
            <p:ph type="body" sz="quarter" idx="15"/>
          </p:nvPr>
        </p:nvSpPr>
        <p:spPr/>
        <p:txBody>
          <a:bodyPr/>
          <a:lstStyle/>
          <a:p>
            <a:r>
              <a:rPr lang="en-DE"/>
              <a:t>Vom Wort zum Satz</a:t>
            </a:r>
          </a:p>
        </p:txBody>
      </p:sp>
      <p:pic>
        <p:nvPicPr>
          <p:cNvPr id="6146" name="Picture 2" descr="Graphic, Cartoon, Cat, Cats, Pet, Pets, Animal, Mammal">
            <a:extLst>
              <a:ext uri="{FF2B5EF4-FFF2-40B4-BE49-F238E27FC236}">
                <a16:creationId xmlns:a16="http://schemas.microsoft.com/office/drawing/2014/main" id="{E178BFCE-2260-1F45-97D5-54ADC5C7A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6" y="3078981"/>
            <a:ext cx="2555776" cy="166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684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5ED0-97AD-5848-A2AB-0EAD49692E44}"/>
              </a:ext>
            </a:extLst>
          </p:cNvPr>
          <p:cNvSpPr>
            <a:spLocks noGrp="1"/>
          </p:cNvSpPr>
          <p:nvPr>
            <p:ph type="title"/>
          </p:nvPr>
        </p:nvSpPr>
        <p:spPr/>
        <p:txBody>
          <a:bodyPr/>
          <a:lstStyle/>
          <a:p>
            <a:r>
              <a:rPr lang="en-DE"/>
              <a:t>Kompositionalität</a:t>
            </a:r>
          </a:p>
        </p:txBody>
      </p:sp>
      <p:sp>
        <p:nvSpPr>
          <p:cNvPr id="3" name="Footer Placeholder 2">
            <a:extLst>
              <a:ext uri="{FF2B5EF4-FFF2-40B4-BE49-F238E27FC236}">
                <a16:creationId xmlns:a16="http://schemas.microsoft.com/office/drawing/2014/main" id="{8E207E83-1FB8-4B43-8A01-5AB93D3FFC3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3855A06-D5FD-E34C-866E-2239C6A2673D}"/>
              </a:ext>
            </a:extLst>
          </p:cNvPr>
          <p:cNvSpPr>
            <a:spLocks noGrp="1"/>
          </p:cNvSpPr>
          <p:nvPr>
            <p:ph type="sldNum" sz="quarter" idx="12"/>
          </p:nvPr>
        </p:nvSpPr>
        <p:spPr/>
        <p:txBody>
          <a:bodyPr/>
          <a:lstStyle/>
          <a:p>
            <a:fld id="{9D195BCC-3514-4B1B-9C18-24F3D67EC549}" type="slidenum">
              <a:rPr lang="de-DE" smtClean="0"/>
              <a:t>65</a:t>
            </a:fld>
            <a:endParaRPr lang="de-DE"/>
          </a:p>
        </p:txBody>
      </p:sp>
      <p:sp>
        <p:nvSpPr>
          <p:cNvPr id="5" name="Text Placeholder 4">
            <a:extLst>
              <a:ext uri="{FF2B5EF4-FFF2-40B4-BE49-F238E27FC236}">
                <a16:creationId xmlns:a16="http://schemas.microsoft.com/office/drawing/2014/main" id="{A6A4D019-FA8D-C841-9270-DF1031DA6E95}"/>
              </a:ext>
            </a:extLst>
          </p:cNvPr>
          <p:cNvSpPr>
            <a:spLocks noGrp="1"/>
          </p:cNvSpPr>
          <p:nvPr>
            <p:ph type="body" sz="quarter" idx="14"/>
          </p:nvPr>
        </p:nvSpPr>
        <p:spPr>
          <a:xfrm>
            <a:off x="521550" y="1711672"/>
            <a:ext cx="8101012" cy="3311525"/>
          </a:xfrm>
        </p:spPr>
        <p:txBody>
          <a:bodyPr/>
          <a:lstStyle/>
          <a:p>
            <a:pPr marL="0" indent="0">
              <a:buNone/>
            </a:pPr>
            <a:r>
              <a:rPr lang="en-DE" i="1"/>
              <a:t>Die Katze liegt auf der Matratze.</a:t>
            </a:r>
          </a:p>
          <a:p>
            <a:pPr marL="0" indent="0">
              <a:buNone/>
            </a:pPr>
            <a:endParaRPr lang="en-DE" i="1"/>
          </a:p>
          <a:p>
            <a:pPr marL="0" indent="0">
              <a:buNone/>
            </a:pPr>
            <a:r>
              <a:rPr lang="en-DE"/>
              <a:t>Was müssen wir wissen, um diesen Satz zu verstehen?</a:t>
            </a:r>
          </a:p>
          <a:p>
            <a:pPr marL="0" indent="0">
              <a:buNone/>
            </a:pPr>
            <a:endParaRPr lang="en-DE" sz="1050"/>
          </a:p>
          <a:p>
            <a:pPr marL="0" indent="0">
              <a:buNone/>
            </a:pPr>
            <a:r>
              <a:rPr lang="en-DE">
                <a:sym typeface="Wingdings" pitchFamily="2" charset="2"/>
              </a:rPr>
              <a:t> Wir müssen die Bedeutungen der einzelnen Ausdrücke kennen.</a:t>
            </a:r>
          </a:p>
          <a:p>
            <a:pPr marL="0" indent="0">
              <a:buNone/>
            </a:pPr>
            <a:r>
              <a:rPr lang="en-DE">
                <a:sym typeface="Wingdings" pitchFamily="2" charset="2"/>
              </a:rPr>
              <a:t> Wir müssen die Art und Weise verstehen, wie die Ausdrücke miteinander verbunden werden.</a:t>
            </a:r>
          </a:p>
          <a:p>
            <a:pPr marL="0" indent="0">
              <a:buNone/>
            </a:pPr>
            <a:endParaRPr lang="en-DE" sz="1200">
              <a:sym typeface="Wingdings" pitchFamily="2" charset="2"/>
            </a:endParaRPr>
          </a:p>
          <a:p>
            <a:pPr marL="0" indent="0">
              <a:buNone/>
            </a:pPr>
            <a:endParaRPr lang="en-DE" i="1"/>
          </a:p>
        </p:txBody>
      </p:sp>
      <p:sp>
        <p:nvSpPr>
          <p:cNvPr id="6" name="Text Placeholder 5">
            <a:extLst>
              <a:ext uri="{FF2B5EF4-FFF2-40B4-BE49-F238E27FC236}">
                <a16:creationId xmlns:a16="http://schemas.microsoft.com/office/drawing/2014/main" id="{A24814A5-DE0C-E94F-BF69-AED70B204081}"/>
              </a:ext>
            </a:extLst>
          </p:cNvPr>
          <p:cNvSpPr>
            <a:spLocks noGrp="1"/>
          </p:cNvSpPr>
          <p:nvPr>
            <p:ph type="body" sz="quarter" idx="15"/>
          </p:nvPr>
        </p:nvSpPr>
        <p:spPr/>
        <p:txBody>
          <a:bodyPr/>
          <a:lstStyle/>
          <a:p>
            <a:r>
              <a:rPr lang="en-DE"/>
              <a:t>Vom Wort zum Satz</a:t>
            </a:r>
          </a:p>
        </p:txBody>
      </p:sp>
      <p:pic>
        <p:nvPicPr>
          <p:cNvPr id="6146" name="Picture 2" descr="Graphic, Cartoon, Cat, Cats, Pet, Pets, Animal, Mammal">
            <a:extLst>
              <a:ext uri="{FF2B5EF4-FFF2-40B4-BE49-F238E27FC236}">
                <a16:creationId xmlns:a16="http://schemas.microsoft.com/office/drawing/2014/main" id="{E178BFCE-2260-1F45-97D5-54ADC5C7A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665" y="4159100"/>
            <a:ext cx="1203645" cy="78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69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29ED8-4F37-7347-A402-A8CC38120FD9}"/>
              </a:ext>
            </a:extLst>
          </p:cNvPr>
          <p:cNvSpPr>
            <a:spLocks noGrp="1"/>
          </p:cNvSpPr>
          <p:nvPr>
            <p:ph type="title"/>
          </p:nvPr>
        </p:nvSpPr>
        <p:spPr/>
        <p:txBody>
          <a:bodyPr/>
          <a:lstStyle/>
          <a:p>
            <a:r>
              <a:rPr lang="en-DE"/>
              <a:t>Kompositionalität</a:t>
            </a:r>
          </a:p>
        </p:txBody>
      </p:sp>
      <p:sp>
        <p:nvSpPr>
          <p:cNvPr id="3" name="Footer Placeholder 2">
            <a:extLst>
              <a:ext uri="{FF2B5EF4-FFF2-40B4-BE49-F238E27FC236}">
                <a16:creationId xmlns:a16="http://schemas.microsoft.com/office/drawing/2014/main" id="{562D665C-C323-D142-BFDB-162A5B94E48A}"/>
              </a:ext>
            </a:extLst>
          </p:cNvPr>
          <p:cNvSpPr>
            <a:spLocks noGrp="1"/>
          </p:cNvSpPr>
          <p:nvPr>
            <p:ph type="ftr" sz="quarter" idx="11"/>
          </p:nvPr>
        </p:nvSpPr>
        <p:spPr/>
        <p:txBody>
          <a:bodyPr/>
          <a:lstStyle/>
          <a:p>
            <a:r>
              <a:rPr lang="de-DE"/>
              <a:t>(Pleyer, Lepic &amp; Hartmann in Vorb.)</a:t>
            </a:r>
          </a:p>
        </p:txBody>
      </p:sp>
      <p:sp>
        <p:nvSpPr>
          <p:cNvPr id="4" name="Slide Number Placeholder 3">
            <a:extLst>
              <a:ext uri="{FF2B5EF4-FFF2-40B4-BE49-F238E27FC236}">
                <a16:creationId xmlns:a16="http://schemas.microsoft.com/office/drawing/2014/main" id="{F1C1A848-DC1C-FF42-89F7-998D9A843B1E}"/>
              </a:ext>
            </a:extLst>
          </p:cNvPr>
          <p:cNvSpPr>
            <a:spLocks noGrp="1"/>
          </p:cNvSpPr>
          <p:nvPr>
            <p:ph type="sldNum" sz="quarter" idx="12"/>
          </p:nvPr>
        </p:nvSpPr>
        <p:spPr/>
        <p:txBody>
          <a:bodyPr/>
          <a:lstStyle/>
          <a:p>
            <a:fld id="{9D195BCC-3514-4B1B-9C18-24F3D67EC549}" type="slidenum">
              <a:rPr lang="de-DE" smtClean="0"/>
              <a:t>66</a:t>
            </a:fld>
            <a:endParaRPr lang="de-DE"/>
          </a:p>
        </p:txBody>
      </p:sp>
      <p:sp>
        <p:nvSpPr>
          <p:cNvPr id="5" name="Text Placeholder 4">
            <a:extLst>
              <a:ext uri="{FF2B5EF4-FFF2-40B4-BE49-F238E27FC236}">
                <a16:creationId xmlns:a16="http://schemas.microsoft.com/office/drawing/2014/main" id="{546F827A-E319-7141-8DE6-61871BD3321E}"/>
              </a:ext>
            </a:extLst>
          </p:cNvPr>
          <p:cNvSpPr>
            <a:spLocks noGrp="1"/>
          </p:cNvSpPr>
          <p:nvPr>
            <p:ph type="body" sz="quarter" idx="14"/>
          </p:nvPr>
        </p:nvSpPr>
        <p:spPr/>
        <p:txBody>
          <a:bodyPr/>
          <a:lstStyle/>
          <a:p>
            <a:r>
              <a:rPr lang="en-DE"/>
              <a:t>In der Literatur wird teilweise zwischen </a:t>
            </a:r>
            <a:r>
              <a:rPr lang="en-DE" b="1"/>
              <a:t>Kombinatorialität </a:t>
            </a:r>
            <a:r>
              <a:rPr lang="en-DE"/>
              <a:t>und </a:t>
            </a:r>
            <a:r>
              <a:rPr lang="en-DE" b="1"/>
              <a:t>Kompositionalität </a:t>
            </a:r>
            <a:r>
              <a:rPr lang="en-DE"/>
              <a:t>unterschieden</a:t>
            </a:r>
          </a:p>
          <a:p>
            <a:r>
              <a:rPr lang="en-DE"/>
              <a:t>Dabei bezieht sich Kombinatorialität auf die Eigenschaft von Sprache, dass bedeutungslose Einheiten (z.B. Phoneme) zu bedeutungstragenden Einheiten kombiniert werden</a:t>
            </a:r>
          </a:p>
          <a:p>
            <a:pPr marL="0" indent="0" algn="ctr">
              <a:buNone/>
            </a:pPr>
            <a:endParaRPr lang="en-GB" u="none" strike="noStrike">
              <a:effectLst/>
            </a:endParaRPr>
          </a:p>
          <a:p>
            <a:pPr marL="0" indent="0" algn="ctr">
              <a:buNone/>
            </a:pPr>
            <a:r>
              <a:rPr lang="en-GB" u="none" strike="noStrike">
                <a:effectLst/>
              </a:rPr>
              <a:t>m + a+ʊ̯ + s </a:t>
            </a:r>
            <a:r>
              <a:rPr lang="en-GB" u="none" strike="noStrike">
                <a:effectLst/>
                <a:sym typeface="Wingdings" pitchFamily="2" charset="2"/>
              </a:rPr>
              <a:t> </a:t>
            </a:r>
            <a:r>
              <a:rPr lang="en-DE"/>
              <a:t>[</a:t>
            </a:r>
            <a:r>
              <a:rPr lang="en-GB" u="none" strike="noStrike">
                <a:effectLst/>
              </a:rPr>
              <a:t>maʊ̯s</a:t>
            </a:r>
            <a:r>
              <a:rPr lang="en-DE"/>
              <a:t>]</a:t>
            </a:r>
          </a:p>
          <a:p>
            <a:pPr marL="0" indent="0" algn="ctr">
              <a:buNone/>
            </a:pPr>
            <a:endParaRPr lang="en-DE"/>
          </a:p>
          <a:p>
            <a:r>
              <a:rPr lang="en-DE"/>
              <a:t>Kompositionalität hingegen bezieht sich auf die Kombination von bereits bedeutungstragenden Einheiten zu größeren Einheiten.</a:t>
            </a:r>
          </a:p>
        </p:txBody>
      </p:sp>
      <p:sp>
        <p:nvSpPr>
          <p:cNvPr id="6" name="Text Placeholder 5">
            <a:extLst>
              <a:ext uri="{FF2B5EF4-FFF2-40B4-BE49-F238E27FC236}">
                <a16:creationId xmlns:a16="http://schemas.microsoft.com/office/drawing/2014/main" id="{36055B97-1668-964C-8F26-9A40D5326CE8}"/>
              </a:ext>
            </a:extLst>
          </p:cNvPr>
          <p:cNvSpPr>
            <a:spLocks noGrp="1"/>
          </p:cNvSpPr>
          <p:nvPr>
            <p:ph type="body" sz="quarter" idx="15"/>
          </p:nvPr>
        </p:nvSpPr>
        <p:spPr/>
        <p:txBody>
          <a:bodyPr/>
          <a:lstStyle/>
          <a:p>
            <a:r>
              <a:rPr lang="en-DE"/>
              <a:t>Kombinatorialität und Kompositionalität</a:t>
            </a:r>
          </a:p>
        </p:txBody>
      </p:sp>
    </p:spTree>
    <p:extLst>
      <p:ext uri="{BB962C8B-B14F-4D97-AF65-F5344CB8AC3E}">
        <p14:creationId xmlns:p14="http://schemas.microsoft.com/office/powerpoint/2010/main" val="256273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139E-2C2F-1946-94E9-21EF6B2CE064}"/>
              </a:ext>
            </a:extLst>
          </p:cNvPr>
          <p:cNvSpPr>
            <a:spLocks noGrp="1"/>
          </p:cNvSpPr>
          <p:nvPr>
            <p:ph type="title"/>
          </p:nvPr>
        </p:nvSpPr>
        <p:spPr/>
        <p:txBody>
          <a:bodyPr/>
          <a:lstStyle/>
          <a:p>
            <a:r>
              <a:rPr lang="en-DE"/>
              <a:t>Kompositionalität</a:t>
            </a:r>
          </a:p>
        </p:txBody>
      </p:sp>
      <p:sp>
        <p:nvSpPr>
          <p:cNvPr id="3" name="Footer Placeholder 2">
            <a:extLst>
              <a:ext uri="{FF2B5EF4-FFF2-40B4-BE49-F238E27FC236}">
                <a16:creationId xmlns:a16="http://schemas.microsoft.com/office/drawing/2014/main" id="{089817FD-C9BA-324C-88B9-2722B4042F7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500DBFB-FF23-CC41-9524-6E5451F202A8}"/>
              </a:ext>
            </a:extLst>
          </p:cNvPr>
          <p:cNvSpPr>
            <a:spLocks noGrp="1"/>
          </p:cNvSpPr>
          <p:nvPr>
            <p:ph type="sldNum" sz="quarter" idx="12"/>
          </p:nvPr>
        </p:nvSpPr>
        <p:spPr/>
        <p:txBody>
          <a:bodyPr/>
          <a:lstStyle/>
          <a:p>
            <a:fld id="{9D195BCC-3514-4B1B-9C18-24F3D67EC549}" type="slidenum">
              <a:rPr lang="de-DE" smtClean="0"/>
              <a:t>67</a:t>
            </a:fld>
            <a:endParaRPr lang="de-DE"/>
          </a:p>
        </p:txBody>
      </p:sp>
      <p:sp>
        <p:nvSpPr>
          <p:cNvPr id="5" name="Text Placeholder 4">
            <a:extLst>
              <a:ext uri="{FF2B5EF4-FFF2-40B4-BE49-F238E27FC236}">
                <a16:creationId xmlns:a16="http://schemas.microsoft.com/office/drawing/2014/main" id="{F7D832A5-F978-6348-8772-64A29A455360}"/>
              </a:ext>
            </a:extLst>
          </p:cNvPr>
          <p:cNvSpPr>
            <a:spLocks noGrp="1"/>
          </p:cNvSpPr>
          <p:nvPr>
            <p:ph type="body" sz="quarter" idx="14"/>
          </p:nvPr>
        </p:nvSpPr>
        <p:spPr>
          <a:xfrm>
            <a:off x="521550" y="1495648"/>
            <a:ext cx="8101012" cy="3311525"/>
          </a:xfrm>
        </p:spPr>
        <p:txBody>
          <a:bodyPr/>
          <a:lstStyle/>
          <a:p>
            <a:r>
              <a:rPr lang="en-DE"/>
              <a:t>Die Bedeutung eines komplexen Ausdrucks ergibt sich aus</a:t>
            </a:r>
          </a:p>
          <a:p>
            <a:pPr lvl="1"/>
            <a:r>
              <a:rPr lang="en-DE"/>
              <a:t>der (lexikalischen und grammatischen) Bedeutung seiner Komponenten und</a:t>
            </a:r>
          </a:p>
          <a:p>
            <a:pPr lvl="1"/>
            <a:r>
              <a:rPr lang="en-DE"/>
              <a:t>der Art und Weise, wie diese zusammengesetzt sind.</a:t>
            </a:r>
          </a:p>
          <a:p>
            <a:pPr lvl="1"/>
            <a:endParaRPr lang="en-DE" sz="400"/>
          </a:p>
          <a:p>
            <a:r>
              <a:rPr lang="en-DE"/>
              <a:t>siehe oben:</a:t>
            </a:r>
          </a:p>
          <a:p>
            <a:pPr marL="0" indent="0" algn="ctr">
              <a:buNone/>
            </a:pPr>
            <a:r>
              <a:rPr lang="en-DE" i="1"/>
              <a:t>Peter verspeist ein Känguru.</a:t>
            </a:r>
          </a:p>
          <a:p>
            <a:pPr marL="0" indent="0" algn="ctr">
              <a:buNone/>
            </a:pPr>
            <a:r>
              <a:rPr lang="en-DE" i="1"/>
              <a:t>Ein Känguru verspeist Peter.</a:t>
            </a:r>
          </a:p>
          <a:p>
            <a:pPr marL="0" indent="0" algn="ctr">
              <a:buNone/>
            </a:pPr>
            <a:r>
              <a:rPr lang="en-DE" i="1"/>
              <a:t>Verspeist ein Känguru Peter?</a:t>
            </a:r>
          </a:p>
          <a:p>
            <a:r>
              <a:rPr lang="en-DE" b="1">
                <a:sym typeface="Wingdings" pitchFamily="2" charset="2"/>
              </a:rPr>
              <a:t>Das Kompositionalitätsprinzip setzt die Syntax eines</a:t>
            </a:r>
            <a:br>
              <a:rPr lang="en-DE" b="1">
                <a:sym typeface="Wingdings" pitchFamily="2" charset="2"/>
              </a:rPr>
            </a:br>
            <a:r>
              <a:rPr lang="en-DE" b="1">
                <a:sym typeface="Wingdings" pitchFamily="2" charset="2"/>
              </a:rPr>
              <a:t>komplexen Ausdrucks mit seiner Semantik in Beziehung.</a:t>
            </a:r>
            <a:endParaRPr lang="en-DE" b="1"/>
          </a:p>
          <a:p>
            <a:endParaRPr lang="en-DE" i="1"/>
          </a:p>
        </p:txBody>
      </p:sp>
      <p:sp>
        <p:nvSpPr>
          <p:cNvPr id="6" name="Text Placeholder 5">
            <a:extLst>
              <a:ext uri="{FF2B5EF4-FFF2-40B4-BE49-F238E27FC236}">
                <a16:creationId xmlns:a16="http://schemas.microsoft.com/office/drawing/2014/main" id="{1871E312-5AFE-F646-8BCF-9A45D70E0787}"/>
              </a:ext>
            </a:extLst>
          </p:cNvPr>
          <p:cNvSpPr>
            <a:spLocks noGrp="1"/>
          </p:cNvSpPr>
          <p:nvPr>
            <p:ph type="body" sz="quarter" idx="15"/>
          </p:nvPr>
        </p:nvSpPr>
        <p:spPr/>
        <p:txBody>
          <a:bodyPr/>
          <a:lstStyle/>
          <a:p>
            <a:r>
              <a:rPr lang="en-DE"/>
              <a:t>Kompositionalitätsprinzip</a:t>
            </a:r>
          </a:p>
        </p:txBody>
      </p:sp>
    </p:spTree>
    <p:extLst>
      <p:ext uri="{BB962C8B-B14F-4D97-AF65-F5344CB8AC3E}">
        <p14:creationId xmlns:p14="http://schemas.microsoft.com/office/powerpoint/2010/main" val="524546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C802-FFF4-044B-BEEA-D17AF096F55B}"/>
              </a:ext>
            </a:extLst>
          </p:cNvPr>
          <p:cNvSpPr>
            <a:spLocks noGrp="1"/>
          </p:cNvSpPr>
          <p:nvPr>
            <p:ph type="title"/>
          </p:nvPr>
        </p:nvSpPr>
        <p:spPr/>
        <p:txBody>
          <a:bodyPr/>
          <a:lstStyle/>
          <a:p>
            <a:r>
              <a:rPr lang="en-DE"/>
              <a:t>Kompositionalität</a:t>
            </a:r>
          </a:p>
        </p:txBody>
      </p:sp>
      <p:sp>
        <p:nvSpPr>
          <p:cNvPr id="3" name="Footer Placeholder 2">
            <a:extLst>
              <a:ext uri="{FF2B5EF4-FFF2-40B4-BE49-F238E27FC236}">
                <a16:creationId xmlns:a16="http://schemas.microsoft.com/office/drawing/2014/main" id="{D2AFCA73-B0E8-B74D-977F-1574D603513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EF1CCF5-6663-B040-B6DA-E663C578BFBB}"/>
              </a:ext>
            </a:extLst>
          </p:cNvPr>
          <p:cNvSpPr>
            <a:spLocks noGrp="1"/>
          </p:cNvSpPr>
          <p:nvPr>
            <p:ph type="sldNum" sz="quarter" idx="12"/>
          </p:nvPr>
        </p:nvSpPr>
        <p:spPr/>
        <p:txBody>
          <a:bodyPr/>
          <a:lstStyle/>
          <a:p>
            <a:fld id="{9D195BCC-3514-4B1B-9C18-24F3D67EC549}" type="slidenum">
              <a:rPr lang="de-DE" smtClean="0"/>
              <a:t>68</a:t>
            </a:fld>
            <a:endParaRPr lang="de-DE"/>
          </a:p>
        </p:txBody>
      </p:sp>
      <p:sp>
        <p:nvSpPr>
          <p:cNvPr id="5" name="Text Placeholder 4">
            <a:extLst>
              <a:ext uri="{FF2B5EF4-FFF2-40B4-BE49-F238E27FC236}">
                <a16:creationId xmlns:a16="http://schemas.microsoft.com/office/drawing/2014/main" id="{76C288D4-8F02-5A45-9C38-92589A7335BF}"/>
              </a:ext>
            </a:extLst>
          </p:cNvPr>
          <p:cNvSpPr>
            <a:spLocks noGrp="1"/>
          </p:cNvSpPr>
          <p:nvPr>
            <p:ph type="body" sz="quarter" idx="14"/>
          </p:nvPr>
        </p:nvSpPr>
        <p:spPr/>
        <p:txBody>
          <a:bodyPr/>
          <a:lstStyle/>
          <a:p>
            <a:r>
              <a:rPr lang="en-DE"/>
              <a:t>wird oft auf Frege zurückgeführt, findet sich bei ihm aber nicht – ob es seinen Schriften implizit zugrundeliegt bzw. er es voraussetzt, ist umstritten</a:t>
            </a:r>
          </a:p>
          <a:p>
            <a:r>
              <a:rPr lang="en-DE"/>
              <a:t>vermutlich war es Carnap, der das Kompositionalitätsprinzip als erster Frege zugeschrieben hat (Janssen 2012)</a:t>
            </a:r>
          </a:p>
          <a:p>
            <a:r>
              <a:rPr lang="en-DE"/>
              <a:t>Kompositionalitätsprinzip spielt v.a. in der formalen Semantik eine zentrale Rolle</a:t>
            </a:r>
          </a:p>
        </p:txBody>
      </p:sp>
      <p:sp>
        <p:nvSpPr>
          <p:cNvPr id="6" name="Text Placeholder 5">
            <a:extLst>
              <a:ext uri="{FF2B5EF4-FFF2-40B4-BE49-F238E27FC236}">
                <a16:creationId xmlns:a16="http://schemas.microsoft.com/office/drawing/2014/main" id="{DEEE8837-722F-9144-A8DB-53DA8EDA45AF}"/>
              </a:ext>
            </a:extLst>
          </p:cNvPr>
          <p:cNvSpPr>
            <a:spLocks noGrp="1"/>
          </p:cNvSpPr>
          <p:nvPr>
            <p:ph type="body" sz="quarter" idx="15"/>
          </p:nvPr>
        </p:nvSpPr>
        <p:spPr/>
        <p:txBody>
          <a:bodyPr/>
          <a:lstStyle/>
          <a:p>
            <a:r>
              <a:rPr lang="en-DE"/>
              <a:t>Kompositionalitätsprinzip</a:t>
            </a:r>
          </a:p>
        </p:txBody>
      </p:sp>
    </p:spTree>
    <p:extLst>
      <p:ext uri="{BB962C8B-B14F-4D97-AF65-F5344CB8AC3E}">
        <p14:creationId xmlns:p14="http://schemas.microsoft.com/office/powerpoint/2010/main" val="3324713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704F-FF6E-D643-81D5-D5D62428911D}"/>
              </a:ext>
            </a:extLst>
          </p:cNvPr>
          <p:cNvSpPr>
            <a:spLocks noGrp="1"/>
          </p:cNvSpPr>
          <p:nvPr>
            <p:ph type="title"/>
          </p:nvPr>
        </p:nvSpPr>
        <p:spPr/>
        <p:txBody>
          <a:bodyPr/>
          <a:lstStyle/>
          <a:p>
            <a:r>
              <a:rPr lang="en-DE"/>
              <a:t>Kompositionalität</a:t>
            </a:r>
          </a:p>
        </p:txBody>
      </p:sp>
      <p:sp>
        <p:nvSpPr>
          <p:cNvPr id="3" name="Footer Placeholder 2">
            <a:extLst>
              <a:ext uri="{FF2B5EF4-FFF2-40B4-BE49-F238E27FC236}">
                <a16:creationId xmlns:a16="http://schemas.microsoft.com/office/drawing/2014/main" id="{B360DFC4-55CA-E542-8538-3C68307C9DC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B712A36-DF41-2944-A26A-2F5E0A9296EE}"/>
              </a:ext>
            </a:extLst>
          </p:cNvPr>
          <p:cNvSpPr>
            <a:spLocks noGrp="1"/>
          </p:cNvSpPr>
          <p:nvPr>
            <p:ph type="sldNum" sz="quarter" idx="12"/>
          </p:nvPr>
        </p:nvSpPr>
        <p:spPr/>
        <p:txBody>
          <a:bodyPr/>
          <a:lstStyle/>
          <a:p>
            <a:fld id="{9D195BCC-3514-4B1B-9C18-24F3D67EC549}" type="slidenum">
              <a:rPr lang="de-DE" smtClean="0"/>
              <a:t>69</a:t>
            </a:fld>
            <a:endParaRPr lang="de-DE"/>
          </a:p>
        </p:txBody>
      </p:sp>
      <p:sp>
        <p:nvSpPr>
          <p:cNvPr id="5" name="Text Placeholder 4">
            <a:extLst>
              <a:ext uri="{FF2B5EF4-FFF2-40B4-BE49-F238E27FC236}">
                <a16:creationId xmlns:a16="http://schemas.microsoft.com/office/drawing/2014/main" id="{0D052D30-D932-E547-8686-FE85E266605D}"/>
              </a:ext>
            </a:extLst>
          </p:cNvPr>
          <p:cNvSpPr>
            <a:spLocks noGrp="1"/>
          </p:cNvSpPr>
          <p:nvPr>
            <p:ph type="body" sz="quarter" idx="14"/>
          </p:nvPr>
        </p:nvSpPr>
        <p:spPr/>
        <p:txBody>
          <a:bodyPr/>
          <a:lstStyle/>
          <a:p>
            <a:r>
              <a:rPr lang="en-DE"/>
              <a:t>dass sich die Bedeutung von komplexen Ausdrücken aus der Bedeutung ihrer Bestandteile ergibt, ist zunächst einmal "a self-evident fact" (Taylor 2002: 97)</a:t>
            </a:r>
          </a:p>
          <a:p>
            <a:endParaRPr lang="en-DE"/>
          </a:p>
          <a:p>
            <a:r>
              <a:rPr lang="en-DE"/>
              <a:t>In welchem Maße das Kompositionalitätsprinzip jedoch gilt, ist hochumstritten.</a:t>
            </a:r>
          </a:p>
        </p:txBody>
      </p:sp>
      <p:sp>
        <p:nvSpPr>
          <p:cNvPr id="6" name="Text Placeholder 5">
            <a:extLst>
              <a:ext uri="{FF2B5EF4-FFF2-40B4-BE49-F238E27FC236}">
                <a16:creationId xmlns:a16="http://schemas.microsoft.com/office/drawing/2014/main" id="{ACBC18D5-96DA-984B-B804-2C120BDFC74C}"/>
              </a:ext>
            </a:extLst>
          </p:cNvPr>
          <p:cNvSpPr>
            <a:spLocks noGrp="1"/>
          </p:cNvSpPr>
          <p:nvPr>
            <p:ph type="body" sz="quarter" idx="15"/>
          </p:nvPr>
        </p:nvSpPr>
        <p:spPr/>
        <p:txBody>
          <a:bodyPr/>
          <a:lstStyle/>
          <a:p>
            <a:r>
              <a:rPr lang="en-DE"/>
              <a:t>Kompositionalitätsprinzip</a:t>
            </a:r>
          </a:p>
        </p:txBody>
      </p:sp>
    </p:spTree>
    <p:extLst>
      <p:ext uri="{BB962C8B-B14F-4D97-AF65-F5344CB8AC3E}">
        <p14:creationId xmlns:p14="http://schemas.microsoft.com/office/powerpoint/2010/main" val="1632910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B182C-EA2B-FC49-BDDA-4086AA368DA5}"/>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159A2243-78CB-864F-AD20-F4B5D652BF8A}"/>
              </a:ext>
            </a:extLst>
          </p:cNvPr>
          <p:cNvSpPr>
            <a:spLocks noGrp="1"/>
          </p:cNvSpPr>
          <p:nvPr>
            <p:ph type="ftr" sz="quarter" idx="11"/>
          </p:nvPr>
        </p:nvSpPr>
        <p:spPr/>
        <p:txBody>
          <a:bodyPr/>
          <a:lstStyle/>
          <a:p>
            <a:r>
              <a:rPr lang="de-DE"/>
              <a:t>Zimmermann 2014: 19-21; Grafik: thebestoftumblr.tumblr.com</a:t>
            </a:r>
          </a:p>
        </p:txBody>
      </p:sp>
      <p:sp>
        <p:nvSpPr>
          <p:cNvPr id="4" name="Slide Number Placeholder 3">
            <a:extLst>
              <a:ext uri="{FF2B5EF4-FFF2-40B4-BE49-F238E27FC236}">
                <a16:creationId xmlns:a16="http://schemas.microsoft.com/office/drawing/2014/main" id="{A9FACAB3-4490-BE41-9DF0-2631011353F1}"/>
              </a:ext>
            </a:extLst>
          </p:cNvPr>
          <p:cNvSpPr>
            <a:spLocks noGrp="1"/>
          </p:cNvSpPr>
          <p:nvPr>
            <p:ph type="sldNum" sz="quarter" idx="12"/>
          </p:nvPr>
        </p:nvSpPr>
        <p:spPr/>
        <p:txBody>
          <a:bodyPr/>
          <a:lstStyle/>
          <a:p>
            <a:fld id="{9D195BCC-3514-4B1B-9C18-24F3D67EC549}" type="slidenum">
              <a:rPr lang="de-DE" smtClean="0"/>
              <a:t>7</a:t>
            </a:fld>
            <a:endParaRPr lang="de-DE"/>
          </a:p>
        </p:txBody>
      </p:sp>
      <p:sp>
        <p:nvSpPr>
          <p:cNvPr id="5" name="Text Placeholder 4">
            <a:extLst>
              <a:ext uri="{FF2B5EF4-FFF2-40B4-BE49-F238E27FC236}">
                <a16:creationId xmlns:a16="http://schemas.microsoft.com/office/drawing/2014/main" id="{E68D1BA7-5DB1-8540-B581-80F08942D231}"/>
              </a:ext>
            </a:extLst>
          </p:cNvPr>
          <p:cNvSpPr>
            <a:spLocks noGrp="1"/>
          </p:cNvSpPr>
          <p:nvPr>
            <p:ph type="body" sz="quarter" idx="14"/>
          </p:nvPr>
        </p:nvSpPr>
        <p:spPr>
          <a:xfrm>
            <a:off x="521550" y="1545752"/>
            <a:ext cx="5589800" cy="3311525"/>
          </a:xfrm>
        </p:spPr>
        <p:txBody>
          <a:bodyPr/>
          <a:lstStyle/>
          <a:p>
            <a:r>
              <a:rPr lang="en-DE"/>
              <a:t>zwei formal gleiche Wörter haben die gleiche Bedeutung</a:t>
            </a:r>
          </a:p>
          <a:p>
            <a:r>
              <a:rPr lang="en-DE"/>
              <a:t>Grundannahme dabei: ein sprachlicher Ausdruck hat immer nur </a:t>
            </a:r>
            <a:r>
              <a:rPr lang="en-DE" i="1"/>
              <a:t>eine </a:t>
            </a:r>
            <a:r>
              <a:rPr lang="en-DE"/>
              <a:t>(wörtliche) Bedeutung</a:t>
            </a:r>
          </a:p>
          <a:p>
            <a:r>
              <a:rPr lang="en-DE"/>
              <a:t>viele Ansätze innerhalb der Semantik würden daher z.B. </a:t>
            </a:r>
            <a:r>
              <a:rPr lang="en-DE" i="1"/>
              <a:t>Schloss </a:t>
            </a:r>
            <a:r>
              <a:rPr lang="en-DE"/>
              <a:t>'Gebäude' und </a:t>
            </a:r>
            <a:r>
              <a:rPr lang="en-DE" i="1"/>
              <a:t>Schloss </a:t>
            </a:r>
            <a:r>
              <a:rPr lang="en-DE"/>
              <a:t>'Schließvorrichtung' als zwei verschiedene Wörter sehen</a:t>
            </a:r>
          </a:p>
          <a:p>
            <a:r>
              <a:rPr lang="en-DE"/>
              <a:t>Wir sprechen im Folgenden jedoch von unterschiedlichen Lesarten </a:t>
            </a:r>
            <a:r>
              <a:rPr lang="en-DE" i="1"/>
              <a:t>eines </a:t>
            </a:r>
            <a:r>
              <a:rPr lang="en-DE"/>
              <a:t>Wortes.</a:t>
            </a:r>
          </a:p>
        </p:txBody>
      </p:sp>
      <p:sp>
        <p:nvSpPr>
          <p:cNvPr id="6" name="Text Placeholder 5">
            <a:extLst>
              <a:ext uri="{FF2B5EF4-FFF2-40B4-BE49-F238E27FC236}">
                <a16:creationId xmlns:a16="http://schemas.microsoft.com/office/drawing/2014/main" id="{8F88B76B-ED62-9C4A-A5AA-BD5CA9C72779}"/>
              </a:ext>
            </a:extLst>
          </p:cNvPr>
          <p:cNvSpPr>
            <a:spLocks noGrp="1"/>
          </p:cNvSpPr>
          <p:nvPr>
            <p:ph type="body" sz="quarter" idx="15"/>
          </p:nvPr>
        </p:nvSpPr>
        <p:spPr/>
        <p:txBody>
          <a:bodyPr/>
          <a:lstStyle/>
          <a:p>
            <a:r>
              <a:rPr lang="en-DE"/>
              <a:t>Lexikalische Ambiguität</a:t>
            </a:r>
          </a:p>
        </p:txBody>
      </p:sp>
      <p:pic>
        <p:nvPicPr>
          <p:cNvPr id="8" name="Picture 7" descr="Sinnspruch: &quot;How beautiful it is to find someone who asks for nothing but your company.&quot; Zweites Bild, zwei Strichmännchen vor einer Fabrik: &quot;Give me your company&quot; - &quot;Fuck off&quot;">
            <a:extLst>
              <a:ext uri="{FF2B5EF4-FFF2-40B4-BE49-F238E27FC236}">
                <a16:creationId xmlns:a16="http://schemas.microsoft.com/office/drawing/2014/main" id="{B7FBF195-C06A-AD47-94B9-6FD2D9CF5B88}"/>
              </a:ext>
            </a:extLst>
          </p:cNvPr>
          <p:cNvPicPr>
            <a:picLocks noChangeAspect="1"/>
          </p:cNvPicPr>
          <p:nvPr/>
        </p:nvPicPr>
        <p:blipFill>
          <a:blip r:embed="rId3"/>
          <a:stretch>
            <a:fillRect/>
          </a:stretch>
        </p:blipFill>
        <p:spPr>
          <a:xfrm>
            <a:off x="6111350" y="-71451"/>
            <a:ext cx="3005875" cy="5149850"/>
          </a:xfrm>
          <a:prstGeom prst="rect">
            <a:avLst/>
          </a:prstGeom>
        </p:spPr>
      </p:pic>
    </p:spTree>
    <p:extLst>
      <p:ext uri="{BB962C8B-B14F-4D97-AF65-F5344CB8AC3E}">
        <p14:creationId xmlns:p14="http://schemas.microsoft.com/office/powerpoint/2010/main" val="4143725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C87-E15C-0049-8727-CA76F9E428F4}"/>
              </a:ext>
            </a:extLst>
          </p:cNvPr>
          <p:cNvSpPr>
            <a:spLocks noGrp="1"/>
          </p:cNvSpPr>
          <p:nvPr>
            <p:ph type="title"/>
          </p:nvPr>
        </p:nvSpPr>
        <p:spPr/>
        <p:txBody>
          <a:bodyPr/>
          <a:lstStyle/>
          <a:p>
            <a:r>
              <a:rPr lang="en-DE"/>
              <a:t>Kompositionalität</a:t>
            </a:r>
          </a:p>
        </p:txBody>
      </p:sp>
      <p:sp>
        <p:nvSpPr>
          <p:cNvPr id="3" name="Footer Placeholder 2">
            <a:extLst>
              <a:ext uri="{FF2B5EF4-FFF2-40B4-BE49-F238E27FC236}">
                <a16:creationId xmlns:a16="http://schemas.microsoft.com/office/drawing/2014/main" id="{B752D5D0-1015-E846-9E3A-BD26052CE81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B1DB3BF-E6EE-924F-A2B9-E9BC0E05BD06}"/>
              </a:ext>
            </a:extLst>
          </p:cNvPr>
          <p:cNvSpPr>
            <a:spLocks noGrp="1"/>
          </p:cNvSpPr>
          <p:nvPr>
            <p:ph type="sldNum" sz="quarter" idx="12"/>
          </p:nvPr>
        </p:nvSpPr>
        <p:spPr/>
        <p:txBody>
          <a:bodyPr/>
          <a:lstStyle/>
          <a:p>
            <a:fld id="{9D195BCC-3514-4B1B-9C18-24F3D67EC549}" type="slidenum">
              <a:rPr lang="de-DE" smtClean="0"/>
              <a:t>70</a:t>
            </a:fld>
            <a:endParaRPr lang="de-DE"/>
          </a:p>
        </p:txBody>
      </p:sp>
      <p:sp>
        <p:nvSpPr>
          <p:cNvPr id="5" name="Text Placeholder 4">
            <a:extLst>
              <a:ext uri="{FF2B5EF4-FFF2-40B4-BE49-F238E27FC236}">
                <a16:creationId xmlns:a16="http://schemas.microsoft.com/office/drawing/2014/main" id="{98A8A26E-55FA-6347-AD83-3FDC181F2FFB}"/>
              </a:ext>
            </a:extLst>
          </p:cNvPr>
          <p:cNvSpPr>
            <a:spLocks noGrp="1"/>
          </p:cNvSpPr>
          <p:nvPr>
            <p:ph type="body" sz="quarter" idx="14"/>
          </p:nvPr>
        </p:nvSpPr>
        <p:spPr/>
        <p:txBody>
          <a:bodyPr/>
          <a:lstStyle/>
          <a:p>
            <a:r>
              <a:rPr lang="en-US"/>
              <a:t>allerdings: </a:t>
            </a:r>
            <a:r>
              <a:rPr lang="en-GB"/>
              <a:t>„Strict compositionality is rarely, if ever, encountered.” (Taylor 2002: 550).</a:t>
            </a:r>
          </a:p>
          <a:p>
            <a:r>
              <a:rPr lang="en-GB"/>
              <a:t>oft lässt sich die Bedeutung eines komplexen Ausdrucks aus der Bedeutung der einzelnen Teile sowie der Konstruktion nur annähernd beschreiben</a:t>
            </a:r>
          </a:p>
          <a:p>
            <a:r>
              <a:rPr lang="en-GB"/>
              <a:t>z.B. bei N+N-Komposita:</a:t>
            </a:r>
          </a:p>
          <a:p>
            <a:pPr lvl="1"/>
            <a:r>
              <a:rPr lang="en-GB" i="1"/>
              <a:t>Kinderschnitzel: </a:t>
            </a:r>
            <a:r>
              <a:rPr lang="en-GB"/>
              <a:t>Schnitzel für Kinder oder Kannibalismus? 😱😱😱</a:t>
            </a:r>
          </a:p>
          <a:p>
            <a:r>
              <a:rPr lang="en-GB"/>
              <a:t>oder in der Syntax z.B. bei Genitivattributen:</a:t>
            </a:r>
          </a:p>
          <a:p>
            <a:pPr lvl="1"/>
            <a:r>
              <a:rPr lang="en-GB" i="1"/>
              <a:t>Erics neues Buch </a:t>
            </a:r>
            <a:r>
              <a:rPr lang="en-GB"/>
              <a:t>(das Buch, das er geschrieben hat? Oder das er gekauft oder geschenkt bekommen hat?)</a:t>
            </a:r>
            <a:endParaRPr lang="en-GB" i="1"/>
          </a:p>
          <a:p>
            <a:endParaRPr lang="en-US"/>
          </a:p>
        </p:txBody>
      </p:sp>
      <p:sp>
        <p:nvSpPr>
          <p:cNvPr id="6" name="Text Placeholder 5">
            <a:extLst>
              <a:ext uri="{FF2B5EF4-FFF2-40B4-BE49-F238E27FC236}">
                <a16:creationId xmlns:a16="http://schemas.microsoft.com/office/drawing/2014/main" id="{61EDEE17-CB8C-314B-90F4-6565C41A0B08}"/>
              </a:ext>
            </a:extLst>
          </p:cNvPr>
          <p:cNvSpPr>
            <a:spLocks noGrp="1"/>
          </p:cNvSpPr>
          <p:nvPr>
            <p:ph type="body" sz="quarter" idx="15"/>
          </p:nvPr>
        </p:nvSpPr>
        <p:spPr/>
        <p:txBody>
          <a:bodyPr/>
          <a:lstStyle/>
          <a:p>
            <a:r>
              <a:rPr lang="en-DE"/>
              <a:t>Kompositionalitätsprinzip</a:t>
            </a:r>
          </a:p>
        </p:txBody>
      </p:sp>
    </p:spTree>
    <p:extLst>
      <p:ext uri="{BB962C8B-B14F-4D97-AF65-F5344CB8AC3E}">
        <p14:creationId xmlns:p14="http://schemas.microsoft.com/office/powerpoint/2010/main" val="2926595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9CF9DB-4D4B-354B-9B5A-55075FB6AA3C}"/>
              </a:ext>
            </a:extLst>
          </p:cNvPr>
          <p:cNvPicPr>
            <a:picLocks noChangeAspect="1"/>
          </p:cNvPicPr>
          <p:nvPr/>
        </p:nvPicPr>
        <p:blipFill>
          <a:blip r:embed="rId3"/>
          <a:stretch>
            <a:fillRect/>
          </a:stretch>
        </p:blipFill>
        <p:spPr>
          <a:xfrm>
            <a:off x="5184411" y="1494805"/>
            <a:ext cx="3821657" cy="2043737"/>
          </a:xfrm>
          <a:prstGeom prst="rect">
            <a:avLst/>
          </a:prstGeom>
        </p:spPr>
      </p:pic>
      <p:sp>
        <p:nvSpPr>
          <p:cNvPr id="2" name="Title 1">
            <a:extLst>
              <a:ext uri="{FF2B5EF4-FFF2-40B4-BE49-F238E27FC236}">
                <a16:creationId xmlns:a16="http://schemas.microsoft.com/office/drawing/2014/main" id="{C1908258-F4F0-9A43-A79B-78AAA8FFBE49}"/>
              </a:ext>
            </a:extLst>
          </p:cNvPr>
          <p:cNvSpPr>
            <a:spLocks noGrp="1"/>
          </p:cNvSpPr>
          <p:nvPr>
            <p:ph type="title"/>
          </p:nvPr>
        </p:nvSpPr>
        <p:spPr/>
        <p:txBody>
          <a:bodyPr/>
          <a:lstStyle/>
          <a:p>
            <a:r>
              <a:rPr lang="en-DE"/>
              <a:t>Kompositionalität</a:t>
            </a:r>
          </a:p>
        </p:txBody>
      </p:sp>
      <p:sp>
        <p:nvSpPr>
          <p:cNvPr id="3" name="Footer Placeholder 2">
            <a:extLst>
              <a:ext uri="{FF2B5EF4-FFF2-40B4-BE49-F238E27FC236}">
                <a16:creationId xmlns:a16="http://schemas.microsoft.com/office/drawing/2014/main" id="{B160EA75-F2C0-774B-9A4D-5ED942392992}"/>
              </a:ext>
            </a:extLst>
          </p:cNvPr>
          <p:cNvSpPr>
            <a:spLocks noGrp="1"/>
          </p:cNvSpPr>
          <p:nvPr>
            <p:ph type="ftr" sz="quarter" idx="11"/>
          </p:nvPr>
        </p:nvSpPr>
        <p:spPr/>
        <p:txBody>
          <a:bodyPr/>
          <a:lstStyle/>
          <a:p>
            <a:r>
              <a:rPr lang="de-DE"/>
              <a:t>(Langacker 2008: 60–62)</a:t>
            </a:r>
          </a:p>
        </p:txBody>
      </p:sp>
      <p:sp>
        <p:nvSpPr>
          <p:cNvPr id="4" name="Slide Number Placeholder 3">
            <a:extLst>
              <a:ext uri="{FF2B5EF4-FFF2-40B4-BE49-F238E27FC236}">
                <a16:creationId xmlns:a16="http://schemas.microsoft.com/office/drawing/2014/main" id="{E48900BD-61C1-E74E-BE95-B587F17F25FE}"/>
              </a:ext>
            </a:extLst>
          </p:cNvPr>
          <p:cNvSpPr>
            <a:spLocks noGrp="1"/>
          </p:cNvSpPr>
          <p:nvPr>
            <p:ph type="sldNum" sz="quarter" idx="12"/>
          </p:nvPr>
        </p:nvSpPr>
        <p:spPr/>
        <p:txBody>
          <a:bodyPr/>
          <a:lstStyle/>
          <a:p>
            <a:fld id="{9D195BCC-3514-4B1B-9C18-24F3D67EC549}" type="slidenum">
              <a:rPr lang="de-DE" smtClean="0"/>
              <a:t>71</a:t>
            </a:fld>
            <a:endParaRPr lang="de-DE"/>
          </a:p>
        </p:txBody>
      </p:sp>
      <p:sp>
        <p:nvSpPr>
          <p:cNvPr id="5" name="Text Placeholder 4">
            <a:extLst>
              <a:ext uri="{FF2B5EF4-FFF2-40B4-BE49-F238E27FC236}">
                <a16:creationId xmlns:a16="http://schemas.microsoft.com/office/drawing/2014/main" id="{E518F561-F8D5-AA47-ADF6-4A0BD328BBC3}"/>
              </a:ext>
            </a:extLst>
          </p:cNvPr>
          <p:cNvSpPr>
            <a:spLocks noGrp="1"/>
          </p:cNvSpPr>
          <p:nvPr>
            <p:ph type="body" sz="quarter" idx="14"/>
          </p:nvPr>
        </p:nvSpPr>
        <p:spPr>
          <a:xfrm>
            <a:off x="521550" y="1545752"/>
            <a:ext cx="4626514" cy="3311525"/>
          </a:xfrm>
        </p:spPr>
        <p:txBody>
          <a:bodyPr/>
          <a:lstStyle/>
          <a:p>
            <a:r>
              <a:rPr lang="en-DE" sz="1800"/>
              <a:t>Langacker (2008): Kompositionalität als "a matter of degree"</a:t>
            </a:r>
          </a:p>
          <a:p>
            <a:r>
              <a:rPr lang="en-DE" sz="1800"/>
              <a:t>sprachliche Einheiten sind nach Langacker in unterschiedlichem Maße "symbolisch komplex", also aus kleineren symbolischen Elementen zusammengesetzt</a:t>
            </a:r>
          </a:p>
          <a:p>
            <a:r>
              <a:rPr lang="en-DE" sz="1800"/>
              <a:t>zusammengesetzte Ausdrücke unterscheiden sich in ihrer </a:t>
            </a:r>
            <a:r>
              <a:rPr lang="en-DE" sz="1800" b="1"/>
              <a:t>Analysierbarkeit</a:t>
            </a:r>
          </a:p>
          <a:p>
            <a:r>
              <a:rPr lang="en-DE" sz="1800"/>
              <a:t>Analysierbarkeit als "Kehrseite" von Kompositionalität</a:t>
            </a:r>
          </a:p>
          <a:p>
            <a:endParaRPr lang="en-DE" sz="1800"/>
          </a:p>
        </p:txBody>
      </p:sp>
      <p:sp>
        <p:nvSpPr>
          <p:cNvPr id="6" name="Text Placeholder 5">
            <a:extLst>
              <a:ext uri="{FF2B5EF4-FFF2-40B4-BE49-F238E27FC236}">
                <a16:creationId xmlns:a16="http://schemas.microsoft.com/office/drawing/2014/main" id="{7F4F504A-32CF-4B49-B291-D8BF084B8E70}"/>
              </a:ext>
            </a:extLst>
          </p:cNvPr>
          <p:cNvSpPr>
            <a:spLocks noGrp="1"/>
          </p:cNvSpPr>
          <p:nvPr>
            <p:ph type="body" sz="quarter" idx="15"/>
          </p:nvPr>
        </p:nvSpPr>
        <p:spPr/>
        <p:txBody>
          <a:bodyPr/>
          <a:lstStyle/>
          <a:p>
            <a:r>
              <a:rPr lang="en-DE"/>
              <a:t>Kompositionalitätsprinzip</a:t>
            </a:r>
          </a:p>
        </p:txBody>
      </p:sp>
      <p:cxnSp>
        <p:nvCxnSpPr>
          <p:cNvPr id="11" name="Straight Connector 10">
            <a:extLst>
              <a:ext uri="{FF2B5EF4-FFF2-40B4-BE49-F238E27FC236}">
                <a16:creationId xmlns:a16="http://schemas.microsoft.com/office/drawing/2014/main" id="{F3991189-E796-A34B-B689-74F7C96329C3}"/>
              </a:ext>
            </a:extLst>
          </p:cNvPr>
          <p:cNvCxnSpPr/>
          <p:nvPr/>
        </p:nvCxnSpPr>
        <p:spPr>
          <a:xfrm>
            <a:off x="5364088" y="3943077"/>
            <a:ext cx="115212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923E964-DDC7-CC4F-AD55-2C06EF407BC0}"/>
              </a:ext>
            </a:extLst>
          </p:cNvPr>
          <p:cNvCxnSpPr/>
          <p:nvPr/>
        </p:nvCxnSpPr>
        <p:spPr>
          <a:xfrm>
            <a:off x="5364088" y="4375125"/>
            <a:ext cx="1152128" cy="0"/>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221D843-0E8A-7242-84DE-C10C20DD6FD5}"/>
              </a:ext>
            </a:extLst>
          </p:cNvPr>
          <p:cNvSpPr txBox="1"/>
          <p:nvPr/>
        </p:nvSpPr>
        <p:spPr>
          <a:xfrm>
            <a:off x="6750242" y="3790205"/>
            <a:ext cx="2016224" cy="307777"/>
          </a:xfrm>
          <a:prstGeom prst="rect">
            <a:avLst/>
          </a:prstGeom>
          <a:noFill/>
        </p:spPr>
        <p:txBody>
          <a:bodyPr wrap="square" rtlCol="0">
            <a:spAutoFit/>
          </a:bodyPr>
          <a:lstStyle/>
          <a:p>
            <a:pPr algn="l"/>
            <a:r>
              <a:rPr lang="en-DE" sz="1400" dirty="0" err="1"/>
              <a:t>(relativ) kompositional</a:t>
            </a:r>
          </a:p>
        </p:txBody>
      </p:sp>
      <p:sp>
        <p:nvSpPr>
          <p:cNvPr id="14" name="TextBox 13">
            <a:extLst>
              <a:ext uri="{FF2B5EF4-FFF2-40B4-BE49-F238E27FC236}">
                <a16:creationId xmlns:a16="http://schemas.microsoft.com/office/drawing/2014/main" id="{95E7B5FD-44D2-F74C-A943-81FE700BBF3F}"/>
              </a:ext>
            </a:extLst>
          </p:cNvPr>
          <p:cNvSpPr txBox="1"/>
          <p:nvPr/>
        </p:nvSpPr>
        <p:spPr>
          <a:xfrm>
            <a:off x="6732240" y="4221236"/>
            <a:ext cx="2273828" cy="307777"/>
          </a:xfrm>
          <a:prstGeom prst="rect">
            <a:avLst/>
          </a:prstGeom>
          <a:noFill/>
        </p:spPr>
        <p:txBody>
          <a:bodyPr wrap="square" rtlCol="0">
            <a:spAutoFit/>
          </a:bodyPr>
          <a:lstStyle/>
          <a:p>
            <a:pPr algn="l"/>
            <a:r>
              <a:rPr lang="en-DE" sz="1400" dirty="0" err="1"/>
              <a:t>(relativ) nonkompositional</a:t>
            </a:r>
          </a:p>
        </p:txBody>
      </p:sp>
    </p:spTree>
    <p:extLst>
      <p:ext uri="{BB962C8B-B14F-4D97-AF65-F5344CB8AC3E}">
        <p14:creationId xmlns:p14="http://schemas.microsoft.com/office/powerpoint/2010/main" val="2995255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FE55-710C-D141-B0D1-90BA2D42A179}"/>
              </a:ext>
            </a:extLst>
          </p:cNvPr>
          <p:cNvSpPr>
            <a:spLocks noGrp="1"/>
          </p:cNvSpPr>
          <p:nvPr>
            <p:ph type="title"/>
          </p:nvPr>
        </p:nvSpPr>
        <p:spPr/>
        <p:txBody>
          <a:bodyPr/>
          <a:lstStyle/>
          <a:p>
            <a:r>
              <a:rPr lang="en-DE"/>
              <a:t>Kompositionalität</a:t>
            </a:r>
          </a:p>
        </p:txBody>
      </p:sp>
      <p:sp>
        <p:nvSpPr>
          <p:cNvPr id="3" name="Footer Placeholder 2">
            <a:extLst>
              <a:ext uri="{FF2B5EF4-FFF2-40B4-BE49-F238E27FC236}">
                <a16:creationId xmlns:a16="http://schemas.microsoft.com/office/drawing/2014/main" id="{FEDD7E01-4569-8C4A-9F62-C2DF1E0ED50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23A6C2F-EDBD-334E-9F2C-31CC37F108AB}"/>
              </a:ext>
            </a:extLst>
          </p:cNvPr>
          <p:cNvSpPr>
            <a:spLocks noGrp="1"/>
          </p:cNvSpPr>
          <p:nvPr>
            <p:ph type="sldNum" sz="quarter" idx="12"/>
          </p:nvPr>
        </p:nvSpPr>
        <p:spPr/>
        <p:txBody>
          <a:bodyPr/>
          <a:lstStyle/>
          <a:p>
            <a:fld id="{9D195BCC-3514-4B1B-9C18-24F3D67EC549}" type="slidenum">
              <a:rPr lang="de-DE" smtClean="0"/>
              <a:t>72</a:t>
            </a:fld>
            <a:endParaRPr lang="de-DE"/>
          </a:p>
        </p:txBody>
      </p:sp>
      <p:sp>
        <p:nvSpPr>
          <p:cNvPr id="5" name="Text Placeholder 4">
            <a:extLst>
              <a:ext uri="{FF2B5EF4-FFF2-40B4-BE49-F238E27FC236}">
                <a16:creationId xmlns:a16="http://schemas.microsoft.com/office/drawing/2014/main" id="{91913BFD-BAF0-DD4A-8969-ADA19A34D7D9}"/>
              </a:ext>
            </a:extLst>
          </p:cNvPr>
          <p:cNvSpPr>
            <a:spLocks noGrp="1"/>
          </p:cNvSpPr>
          <p:nvPr>
            <p:ph type="body" sz="quarter" idx="14"/>
          </p:nvPr>
        </p:nvSpPr>
        <p:spPr/>
        <p:txBody>
          <a:bodyPr/>
          <a:lstStyle/>
          <a:p>
            <a:r>
              <a:rPr lang="en-DE"/>
              <a:t>gerade die </a:t>
            </a:r>
            <a:r>
              <a:rPr lang="en-DE" b="1"/>
              <a:t>Kognitiven Linguistik </a:t>
            </a:r>
            <a:r>
              <a:rPr lang="en-DE"/>
              <a:t>und die </a:t>
            </a:r>
            <a:r>
              <a:rPr lang="en-DE" b="1"/>
              <a:t>Konstruktionsgrammatik </a:t>
            </a:r>
            <a:r>
              <a:rPr lang="en-DE"/>
              <a:t>gehen davon aus, dass der Geltungsbereich des Kompositionalitätsprinzips geringer ist als bisher angenommen</a:t>
            </a:r>
          </a:p>
          <a:p>
            <a:r>
              <a:rPr lang="en-DE"/>
              <a:t>sie betonen die </a:t>
            </a:r>
            <a:r>
              <a:rPr lang="en-DE" b="1"/>
              <a:t>Formelhaftigkeit </a:t>
            </a:r>
            <a:r>
              <a:rPr lang="en-DE"/>
              <a:t>und </a:t>
            </a:r>
            <a:r>
              <a:rPr lang="en-DE" b="1"/>
              <a:t>Idiomatizität </a:t>
            </a:r>
            <a:r>
              <a:rPr lang="en-DE"/>
              <a:t>von Sprache</a:t>
            </a:r>
          </a:p>
          <a:p>
            <a:r>
              <a:rPr lang="en-DE"/>
              <a:t>Grundidee: viele sprachliche Einheiten treten häufig gemeinsam auf (Formelhaftigkeit) – und zwar in spezifischen Kontexten</a:t>
            </a:r>
          </a:p>
          <a:p>
            <a:r>
              <a:rPr lang="en-DE"/>
              <a:t>so gewinnen sie Bedeutungselemente, die sich nicht kompositional herleiten lassen (Idiomatizität).</a:t>
            </a:r>
          </a:p>
          <a:p>
            <a:r>
              <a:rPr lang="en-DE"/>
              <a:t>Beispiel: "What's X doing Y"–Konstruktion: </a:t>
            </a:r>
            <a:r>
              <a:rPr lang="en-DE" i="1"/>
              <a:t>What are you doing with the knife?? </a:t>
            </a:r>
            <a:r>
              <a:rPr lang="en-DE">
                <a:sym typeface="Wingdings" pitchFamily="2" charset="2"/>
              </a:rPr>
              <a:t> 'Missbilligung' kann als Bestandteil der Konstruktionsbedeutung gesehen werden (Bybee 2010)</a:t>
            </a:r>
            <a:endParaRPr lang="en-DE"/>
          </a:p>
        </p:txBody>
      </p:sp>
      <p:sp>
        <p:nvSpPr>
          <p:cNvPr id="6" name="Text Placeholder 5">
            <a:extLst>
              <a:ext uri="{FF2B5EF4-FFF2-40B4-BE49-F238E27FC236}">
                <a16:creationId xmlns:a16="http://schemas.microsoft.com/office/drawing/2014/main" id="{982B8882-B1B2-E042-879E-7EDE0D86BE7A}"/>
              </a:ext>
            </a:extLst>
          </p:cNvPr>
          <p:cNvSpPr>
            <a:spLocks noGrp="1"/>
          </p:cNvSpPr>
          <p:nvPr>
            <p:ph type="body" sz="quarter" idx="15"/>
          </p:nvPr>
        </p:nvSpPr>
        <p:spPr/>
        <p:txBody>
          <a:bodyPr/>
          <a:lstStyle/>
          <a:p>
            <a:r>
              <a:rPr lang="en-DE"/>
              <a:t>Kompositionalitätsprinzip</a:t>
            </a:r>
          </a:p>
        </p:txBody>
      </p:sp>
    </p:spTree>
    <p:extLst>
      <p:ext uri="{BB962C8B-B14F-4D97-AF65-F5344CB8AC3E}">
        <p14:creationId xmlns:p14="http://schemas.microsoft.com/office/powerpoint/2010/main" val="5046738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E6F8-B2A1-C441-B20A-5DEDA038B1D2}"/>
              </a:ext>
            </a:extLst>
          </p:cNvPr>
          <p:cNvSpPr>
            <a:spLocks noGrp="1"/>
          </p:cNvSpPr>
          <p:nvPr>
            <p:ph type="title"/>
          </p:nvPr>
        </p:nvSpPr>
        <p:spPr/>
        <p:txBody>
          <a:bodyPr/>
          <a:lstStyle/>
          <a:p>
            <a:r>
              <a:rPr lang="en-DE"/>
              <a:t>Kompositionalität</a:t>
            </a:r>
          </a:p>
        </p:txBody>
      </p:sp>
      <p:sp>
        <p:nvSpPr>
          <p:cNvPr id="3" name="Footer Placeholder 2">
            <a:extLst>
              <a:ext uri="{FF2B5EF4-FFF2-40B4-BE49-F238E27FC236}">
                <a16:creationId xmlns:a16="http://schemas.microsoft.com/office/drawing/2014/main" id="{44CF1239-AB76-5B43-818E-CBCA317A8FC2}"/>
              </a:ext>
            </a:extLst>
          </p:cNvPr>
          <p:cNvSpPr>
            <a:spLocks noGrp="1"/>
          </p:cNvSpPr>
          <p:nvPr>
            <p:ph type="ftr" sz="quarter" idx="11"/>
          </p:nvPr>
        </p:nvSpPr>
        <p:spPr/>
        <p:txBody>
          <a:bodyPr/>
          <a:lstStyle/>
          <a:p>
            <a:r>
              <a:rPr lang="de-DE"/>
              <a:t>(Pleyer, Lepic &amp; Hartmann in Vorb.)</a:t>
            </a:r>
          </a:p>
        </p:txBody>
      </p:sp>
      <p:sp>
        <p:nvSpPr>
          <p:cNvPr id="4" name="Slide Number Placeholder 3">
            <a:extLst>
              <a:ext uri="{FF2B5EF4-FFF2-40B4-BE49-F238E27FC236}">
                <a16:creationId xmlns:a16="http://schemas.microsoft.com/office/drawing/2014/main" id="{55C2ADC7-4CC6-C241-A774-D645A3FD40F0}"/>
              </a:ext>
            </a:extLst>
          </p:cNvPr>
          <p:cNvSpPr>
            <a:spLocks noGrp="1"/>
          </p:cNvSpPr>
          <p:nvPr>
            <p:ph type="sldNum" sz="quarter" idx="12"/>
          </p:nvPr>
        </p:nvSpPr>
        <p:spPr/>
        <p:txBody>
          <a:bodyPr/>
          <a:lstStyle/>
          <a:p>
            <a:fld id="{9D195BCC-3514-4B1B-9C18-24F3D67EC549}" type="slidenum">
              <a:rPr lang="de-DE" smtClean="0"/>
              <a:t>73</a:t>
            </a:fld>
            <a:endParaRPr lang="de-DE"/>
          </a:p>
        </p:txBody>
      </p:sp>
      <p:sp>
        <p:nvSpPr>
          <p:cNvPr id="5" name="Text Placeholder 4">
            <a:extLst>
              <a:ext uri="{FF2B5EF4-FFF2-40B4-BE49-F238E27FC236}">
                <a16:creationId xmlns:a16="http://schemas.microsoft.com/office/drawing/2014/main" id="{74CF55EC-F1EB-214A-A866-EF69619CD5A6}"/>
              </a:ext>
            </a:extLst>
          </p:cNvPr>
          <p:cNvSpPr>
            <a:spLocks noGrp="1"/>
          </p:cNvSpPr>
          <p:nvPr>
            <p:ph type="body" sz="quarter" idx="14"/>
          </p:nvPr>
        </p:nvSpPr>
        <p:spPr/>
        <p:txBody>
          <a:bodyPr/>
          <a:lstStyle/>
          <a:p>
            <a:r>
              <a:rPr lang="en-DE"/>
              <a:t>Kompositionalität wurde in unterschiedlichen Bereichen diskutiert, u.a. Philosophie, Kognitionswissenschaft, Psychologie und Linguistik</a:t>
            </a:r>
          </a:p>
          <a:p>
            <a:r>
              <a:rPr lang="en-DE"/>
              <a:t>dabei z.T. gravierende Unterschiede im Verständnis von Kompositionalität – auch innerhalb einzelner Disziplinen zwischen eher formal und eher funktional orientierten Ansätzen</a:t>
            </a:r>
          </a:p>
          <a:p>
            <a:r>
              <a:rPr lang="en-DE"/>
              <a:t>eher formale Ansätze legen den Fokus auf die Modellierung der "Zusammensetzung" von Konzepten</a:t>
            </a:r>
          </a:p>
          <a:p>
            <a:r>
              <a:rPr lang="en-DE"/>
              <a:t>eher funktional orientierte Ansätze sehen Kompositionalität als kognitives Phänomen, das in unterschiedlichen Ausprägungen existieren kann</a:t>
            </a:r>
          </a:p>
          <a:p>
            <a:endParaRPr lang="en-DE"/>
          </a:p>
        </p:txBody>
      </p:sp>
      <p:sp>
        <p:nvSpPr>
          <p:cNvPr id="6" name="Text Placeholder 5">
            <a:extLst>
              <a:ext uri="{FF2B5EF4-FFF2-40B4-BE49-F238E27FC236}">
                <a16:creationId xmlns:a16="http://schemas.microsoft.com/office/drawing/2014/main" id="{A9D3C323-822D-714D-8C16-B2BED3689303}"/>
              </a:ext>
            </a:extLst>
          </p:cNvPr>
          <p:cNvSpPr>
            <a:spLocks noGrp="1"/>
          </p:cNvSpPr>
          <p:nvPr>
            <p:ph type="body" sz="quarter" idx="15"/>
          </p:nvPr>
        </p:nvSpPr>
        <p:spPr/>
        <p:txBody>
          <a:bodyPr/>
          <a:lstStyle/>
          <a:p>
            <a:r>
              <a:rPr lang="en-DE"/>
              <a:t>Aspekte der Kompositionalität</a:t>
            </a:r>
          </a:p>
        </p:txBody>
      </p:sp>
    </p:spTree>
    <p:extLst>
      <p:ext uri="{BB962C8B-B14F-4D97-AF65-F5344CB8AC3E}">
        <p14:creationId xmlns:p14="http://schemas.microsoft.com/office/powerpoint/2010/main" val="1025296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A833F-94E4-8B4B-9CD0-9D544DA61F83}"/>
              </a:ext>
            </a:extLst>
          </p:cNvPr>
          <p:cNvSpPr>
            <a:spLocks noGrp="1"/>
          </p:cNvSpPr>
          <p:nvPr>
            <p:ph type="title"/>
          </p:nvPr>
        </p:nvSpPr>
        <p:spPr/>
        <p:txBody>
          <a:bodyPr/>
          <a:lstStyle/>
          <a:p>
            <a:r>
              <a:rPr lang="en-DE"/>
              <a:t>Kompositionalität</a:t>
            </a:r>
          </a:p>
        </p:txBody>
      </p:sp>
      <p:sp>
        <p:nvSpPr>
          <p:cNvPr id="3" name="Footer Placeholder 2">
            <a:extLst>
              <a:ext uri="{FF2B5EF4-FFF2-40B4-BE49-F238E27FC236}">
                <a16:creationId xmlns:a16="http://schemas.microsoft.com/office/drawing/2014/main" id="{26BB2EC2-B5FF-7D4A-A8D8-62B578052791}"/>
              </a:ext>
            </a:extLst>
          </p:cNvPr>
          <p:cNvSpPr>
            <a:spLocks noGrp="1"/>
          </p:cNvSpPr>
          <p:nvPr>
            <p:ph type="ftr" sz="quarter" idx="11"/>
          </p:nvPr>
        </p:nvSpPr>
        <p:spPr/>
        <p:txBody>
          <a:bodyPr/>
          <a:lstStyle/>
          <a:p>
            <a:r>
              <a:rPr lang="de-DE"/>
              <a:t>(Löbner 2015:  57)</a:t>
            </a:r>
          </a:p>
        </p:txBody>
      </p:sp>
      <p:sp>
        <p:nvSpPr>
          <p:cNvPr id="4" name="Slide Number Placeholder 3">
            <a:extLst>
              <a:ext uri="{FF2B5EF4-FFF2-40B4-BE49-F238E27FC236}">
                <a16:creationId xmlns:a16="http://schemas.microsoft.com/office/drawing/2014/main" id="{15D8BBBE-AB70-3E4C-BE03-1511B6D4AD67}"/>
              </a:ext>
            </a:extLst>
          </p:cNvPr>
          <p:cNvSpPr>
            <a:spLocks noGrp="1"/>
          </p:cNvSpPr>
          <p:nvPr>
            <p:ph type="sldNum" sz="quarter" idx="12"/>
          </p:nvPr>
        </p:nvSpPr>
        <p:spPr/>
        <p:txBody>
          <a:bodyPr/>
          <a:lstStyle/>
          <a:p>
            <a:fld id="{9D195BCC-3514-4B1B-9C18-24F3D67EC549}" type="slidenum">
              <a:rPr lang="de-DE" smtClean="0"/>
              <a:t>74</a:t>
            </a:fld>
            <a:endParaRPr lang="de-DE"/>
          </a:p>
        </p:txBody>
      </p:sp>
      <p:sp>
        <p:nvSpPr>
          <p:cNvPr id="5" name="Text Placeholder 4">
            <a:extLst>
              <a:ext uri="{FF2B5EF4-FFF2-40B4-BE49-F238E27FC236}">
                <a16:creationId xmlns:a16="http://schemas.microsoft.com/office/drawing/2014/main" id="{04EFDE96-575C-2742-A58D-DAEA9D34E09B}"/>
              </a:ext>
            </a:extLst>
          </p:cNvPr>
          <p:cNvSpPr>
            <a:spLocks noGrp="1"/>
          </p:cNvSpPr>
          <p:nvPr>
            <p:ph type="body" sz="quarter" idx="14"/>
          </p:nvPr>
        </p:nvSpPr>
        <p:spPr/>
        <p:txBody>
          <a:bodyPr/>
          <a:lstStyle/>
          <a:p>
            <a:r>
              <a:rPr lang="en-DE" sz="1800"/>
              <a:t>Prozess der Komposition ergibt für einen Satz eine oder mehrere Ausdrucksbedeutungen</a:t>
            </a:r>
          </a:p>
          <a:p>
            <a:r>
              <a:rPr lang="en-DE" sz="1800"/>
              <a:t>im Kontext – im Übergang von Ausdrucks- zu Äußerungsbedeutung –  werden Bedeutungen von Wörtern und Sätzen u.U. modifiziert</a:t>
            </a:r>
          </a:p>
          <a:p>
            <a:r>
              <a:rPr lang="en-DE" sz="1800"/>
              <a:t>Damit der Satz im Äußerungskontext eine "brauchbare" Botschaft darstellt, muss er bestimmte Bedingungen erfüllen:</a:t>
            </a:r>
          </a:p>
          <a:p>
            <a:pPr lvl="1"/>
            <a:r>
              <a:rPr lang="en-DE" sz="1600"/>
              <a:t>er darf nicht in sich widersprüchlich sein, da er dann in allen möglichen Äußerungskontexten falsch wäre und nicht auf eine konkrete Situation referieren kann: </a:t>
            </a:r>
            <a:r>
              <a:rPr lang="en-DE" sz="1600" i="1"/>
              <a:t>es regnet und es regnet nicht</a:t>
            </a:r>
            <a:endParaRPr lang="en-DE" sz="1600"/>
          </a:p>
          <a:p>
            <a:pPr lvl="1"/>
            <a:r>
              <a:rPr lang="en-DE" sz="1600"/>
              <a:t>muss im gegebenen Äußerungskontext in irgendeiner Weise relevant sein</a:t>
            </a:r>
          </a:p>
          <a:p>
            <a:r>
              <a:rPr lang="en-DE" sz="1800"/>
              <a:t>Äußerungsbedeutungen von Wörtern und Sätzen, die diesen Anforderungen genügen, nennt man mögliche </a:t>
            </a:r>
            <a:r>
              <a:rPr lang="en-DE" sz="1800" b="1"/>
              <a:t>Lesarten</a:t>
            </a:r>
            <a:r>
              <a:rPr lang="en-DE" sz="1800"/>
              <a:t>.</a:t>
            </a:r>
          </a:p>
          <a:p>
            <a:endParaRPr lang="en-DE" sz="1800"/>
          </a:p>
          <a:p>
            <a:endParaRPr lang="en-DE" sz="1800"/>
          </a:p>
        </p:txBody>
      </p:sp>
      <p:sp>
        <p:nvSpPr>
          <p:cNvPr id="6" name="Text Placeholder 5">
            <a:extLst>
              <a:ext uri="{FF2B5EF4-FFF2-40B4-BE49-F238E27FC236}">
                <a16:creationId xmlns:a16="http://schemas.microsoft.com/office/drawing/2014/main" id="{D995DE94-75CF-7A4A-9C43-1B506D003FB2}"/>
              </a:ext>
            </a:extLst>
          </p:cNvPr>
          <p:cNvSpPr>
            <a:spLocks noGrp="1"/>
          </p:cNvSpPr>
          <p:nvPr>
            <p:ph type="body" sz="quarter" idx="15"/>
          </p:nvPr>
        </p:nvSpPr>
        <p:spPr/>
        <p:txBody>
          <a:bodyPr/>
          <a:lstStyle/>
          <a:p>
            <a:r>
              <a:rPr lang="en-DE"/>
              <a:t>Bedeutungskomposition</a:t>
            </a:r>
          </a:p>
        </p:txBody>
      </p:sp>
    </p:spTree>
    <p:extLst>
      <p:ext uri="{BB962C8B-B14F-4D97-AF65-F5344CB8AC3E}">
        <p14:creationId xmlns:p14="http://schemas.microsoft.com/office/powerpoint/2010/main" val="29344651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70F0-4CCB-6D47-81D5-3ADD1E948EEF}"/>
              </a:ext>
            </a:extLst>
          </p:cNvPr>
          <p:cNvSpPr>
            <a:spLocks noGrp="1"/>
          </p:cNvSpPr>
          <p:nvPr>
            <p:ph type="title"/>
          </p:nvPr>
        </p:nvSpPr>
        <p:spPr/>
        <p:txBody>
          <a:bodyPr/>
          <a:lstStyle/>
          <a:p>
            <a:r>
              <a:rPr lang="en-DE"/>
              <a:t>Fazit</a:t>
            </a:r>
          </a:p>
        </p:txBody>
      </p:sp>
      <p:sp>
        <p:nvSpPr>
          <p:cNvPr id="3" name="Footer Placeholder 2">
            <a:extLst>
              <a:ext uri="{FF2B5EF4-FFF2-40B4-BE49-F238E27FC236}">
                <a16:creationId xmlns:a16="http://schemas.microsoft.com/office/drawing/2014/main" id="{D108EAB1-D11E-DE45-9171-C0B2229722E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25C617C-A0E0-984A-BD87-62B0729F9A85}"/>
              </a:ext>
            </a:extLst>
          </p:cNvPr>
          <p:cNvSpPr>
            <a:spLocks noGrp="1"/>
          </p:cNvSpPr>
          <p:nvPr>
            <p:ph type="sldNum" sz="quarter" idx="12"/>
          </p:nvPr>
        </p:nvSpPr>
        <p:spPr/>
        <p:txBody>
          <a:bodyPr/>
          <a:lstStyle/>
          <a:p>
            <a:fld id="{9D195BCC-3514-4B1B-9C18-24F3D67EC549}" type="slidenum">
              <a:rPr lang="de-DE" smtClean="0"/>
              <a:t>75</a:t>
            </a:fld>
            <a:endParaRPr lang="de-DE"/>
          </a:p>
        </p:txBody>
      </p:sp>
      <p:sp>
        <p:nvSpPr>
          <p:cNvPr id="5" name="Text Placeholder 4">
            <a:extLst>
              <a:ext uri="{FF2B5EF4-FFF2-40B4-BE49-F238E27FC236}">
                <a16:creationId xmlns:a16="http://schemas.microsoft.com/office/drawing/2014/main" id="{9703D262-16B3-1246-B78C-747ED74520BE}"/>
              </a:ext>
            </a:extLst>
          </p:cNvPr>
          <p:cNvSpPr>
            <a:spLocks noGrp="1"/>
          </p:cNvSpPr>
          <p:nvPr>
            <p:ph type="body" sz="quarter" idx="14"/>
          </p:nvPr>
        </p:nvSpPr>
        <p:spPr/>
        <p:txBody>
          <a:bodyPr/>
          <a:lstStyle/>
          <a:p>
            <a:r>
              <a:rPr lang="en-DE"/>
              <a:t>Die Bedeutung komplexer sprachlicher Strukturen ist grundsätzlich </a:t>
            </a:r>
            <a:r>
              <a:rPr lang="en-DE" b="1"/>
              <a:t>kompositional</a:t>
            </a:r>
            <a:r>
              <a:rPr lang="en-DE"/>
              <a:t>, ergibt sich also aus der Bedeutung der einzelnen Teile und der Art und Weise ihrer Zusammensetzung</a:t>
            </a:r>
          </a:p>
          <a:p>
            <a:r>
              <a:rPr lang="en-DE"/>
              <a:t>gerade die "Art und Weise der Zusammensetzung" lässt sich aber häufig auf mehr als eine Weise interpretieren – daraus entsteht (strukturelle) </a:t>
            </a:r>
            <a:r>
              <a:rPr lang="en-DE" b="1"/>
              <a:t>Ambiguität</a:t>
            </a:r>
          </a:p>
          <a:p>
            <a:r>
              <a:rPr lang="en-DE"/>
              <a:t>auch auf lexikalischer Ebene gibt es Ambiguität, die teils auf unterschiedliche Bedeutungsvarianten, teils auf zufällige Homonymie zurückzuführen ist</a:t>
            </a:r>
          </a:p>
          <a:p>
            <a:r>
              <a:rPr lang="en-DE"/>
              <a:t>in vielen Fällen erfolgt </a:t>
            </a:r>
            <a:r>
              <a:rPr lang="en-DE" b="1"/>
              <a:t>Desambiguierung </a:t>
            </a:r>
            <a:r>
              <a:rPr lang="en-DE"/>
              <a:t>durch Prosodie bzw. Interpunktion und/oder den Kontext</a:t>
            </a:r>
          </a:p>
        </p:txBody>
      </p:sp>
      <p:sp>
        <p:nvSpPr>
          <p:cNvPr id="6" name="Text Placeholder 5">
            <a:extLst>
              <a:ext uri="{FF2B5EF4-FFF2-40B4-BE49-F238E27FC236}">
                <a16:creationId xmlns:a16="http://schemas.microsoft.com/office/drawing/2014/main" id="{470320AD-217C-2243-AB68-991C37BF4177}"/>
              </a:ext>
            </a:extLst>
          </p:cNvPr>
          <p:cNvSpPr>
            <a:spLocks noGrp="1"/>
          </p:cNvSpPr>
          <p:nvPr>
            <p:ph type="body" sz="quarter" idx="15"/>
          </p:nvPr>
        </p:nvSpPr>
        <p:spPr/>
        <p:txBody>
          <a:bodyPr/>
          <a:lstStyle/>
          <a:p>
            <a:r>
              <a:rPr lang="en-DE"/>
              <a:t>Ambiguität und Bedeutungskomposition</a:t>
            </a:r>
          </a:p>
        </p:txBody>
      </p:sp>
    </p:spTree>
    <p:extLst>
      <p:ext uri="{BB962C8B-B14F-4D97-AF65-F5344CB8AC3E}">
        <p14:creationId xmlns:p14="http://schemas.microsoft.com/office/powerpoint/2010/main" val="438259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70F0-4CCB-6D47-81D5-3ADD1E948EEF}"/>
              </a:ext>
            </a:extLst>
          </p:cNvPr>
          <p:cNvSpPr>
            <a:spLocks noGrp="1"/>
          </p:cNvSpPr>
          <p:nvPr>
            <p:ph type="title"/>
          </p:nvPr>
        </p:nvSpPr>
        <p:spPr/>
        <p:txBody>
          <a:bodyPr/>
          <a:lstStyle/>
          <a:p>
            <a:r>
              <a:rPr lang="en-DE"/>
              <a:t>Fazit</a:t>
            </a:r>
          </a:p>
        </p:txBody>
      </p:sp>
      <p:sp>
        <p:nvSpPr>
          <p:cNvPr id="3" name="Footer Placeholder 2">
            <a:extLst>
              <a:ext uri="{FF2B5EF4-FFF2-40B4-BE49-F238E27FC236}">
                <a16:creationId xmlns:a16="http://schemas.microsoft.com/office/drawing/2014/main" id="{D108EAB1-D11E-DE45-9171-C0B2229722E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25C617C-A0E0-984A-BD87-62B0729F9A85}"/>
              </a:ext>
            </a:extLst>
          </p:cNvPr>
          <p:cNvSpPr>
            <a:spLocks noGrp="1"/>
          </p:cNvSpPr>
          <p:nvPr>
            <p:ph type="sldNum" sz="quarter" idx="12"/>
          </p:nvPr>
        </p:nvSpPr>
        <p:spPr/>
        <p:txBody>
          <a:bodyPr/>
          <a:lstStyle/>
          <a:p>
            <a:fld id="{9D195BCC-3514-4B1B-9C18-24F3D67EC549}" type="slidenum">
              <a:rPr lang="de-DE" smtClean="0"/>
              <a:t>76</a:t>
            </a:fld>
            <a:endParaRPr lang="de-DE"/>
          </a:p>
        </p:txBody>
      </p:sp>
      <p:sp>
        <p:nvSpPr>
          <p:cNvPr id="5" name="Text Placeholder 4">
            <a:extLst>
              <a:ext uri="{FF2B5EF4-FFF2-40B4-BE49-F238E27FC236}">
                <a16:creationId xmlns:a16="http://schemas.microsoft.com/office/drawing/2014/main" id="{9703D262-16B3-1246-B78C-747ED74520BE}"/>
              </a:ext>
            </a:extLst>
          </p:cNvPr>
          <p:cNvSpPr>
            <a:spLocks noGrp="1"/>
          </p:cNvSpPr>
          <p:nvPr>
            <p:ph type="body" sz="quarter" idx="14"/>
          </p:nvPr>
        </p:nvSpPr>
        <p:spPr/>
        <p:txBody>
          <a:bodyPr/>
          <a:lstStyle/>
          <a:p>
            <a:r>
              <a:rPr lang="en-DE"/>
              <a:t>Geltungsbereich des </a:t>
            </a:r>
            <a:r>
              <a:rPr lang="en-DE" b="1"/>
              <a:t>Kompositionalitätsprinzips </a:t>
            </a:r>
            <a:r>
              <a:rPr lang="en-DE"/>
              <a:t>ist umstritten</a:t>
            </a:r>
          </a:p>
          <a:p>
            <a:r>
              <a:rPr lang="en-DE"/>
              <a:t>neuere Ansätze betonen Formelhaftigkeit und </a:t>
            </a:r>
            <a:r>
              <a:rPr lang="en-DE" b="1"/>
              <a:t>Idiomatizität </a:t>
            </a:r>
            <a:r>
              <a:rPr lang="en-DE"/>
              <a:t>von Sprache</a:t>
            </a:r>
          </a:p>
          <a:p>
            <a:r>
              <a:rPr lang="en-DE"/>
              <a:t>d.h. komplexe Einheiten haben oft Zusatzbedeutungen, die sich nicht aus der Bedeutung ihrer einzelnen Teile und der Art und Weise ihrer Zusammensetzung ergeben.</a:t>
            </a:r>
          </a:p>
          <a:p>
            <a:r>
              <a:rPr lang="en-DE"/>
              <a:t>Das ist vor allem die Position in der (gebrauchsbasierten) </a:t>
            </a:r>
            <a:r>
              <a:rPr lang="en-DE" b="1"/>
              <a:t>Kognitiven Linguistik </a:t>
            </a:r>
            <a:r>
              <a:rPr lang="en-DE"/>
              <a:t>und </a:t>
            </a:r>
            <a:r>
              <a:rPr lang="en-DE" b="1"/>
              <a:t>Konstruktionsgrammatik</a:t>
            </a:r>
            <a:r>
              <a:rPr lang="en-DE"/>
              <a:t>, mit der wir uns in der Sitzung zur Kognitiven Semantik genauer beschäftigen werden.</a:t>
            </a:r>
          </a:p>
        </p:txBody>
      </p:sp>
      <p:sp>
        <p:nvSpPr>
          <p:cNvPr id="6" name="Text Placeholder 5">
            <a:extLst>
              <a:ext uri="{FF2B5EF4-FFF2-40B4-BE49-F238E27FC236}">
                <a16:creationId xmlns:a16="http://schemas.microsoft.com/office/drawing/2014/main" id="{470320AD-217C-2243-AB68-991C37BF4177}"/>
              </a:ext>
            </a:extLst>
          </p:cNvPr>
          <p:cNvSpPr>
            <a:spLocks noGrp="1"/>
          </p:cNvSpPr>
          <p:nvPr>
            <p:ph type="body" sz="quarter" idx="15"/>
          </p:nvPr>
        </p:nvSpPr>
        <p:spPr/>
        <p:txBody>
          <a:bodyPr/>
          <a:lstStyle/>
          <a:p>
            <a:r>
              <a:rPr lang="en-DE"/>
              <a:t>Ambiguität und Bedeutungskomposition</a:t>
            </a:r>
          </a:p>
        </p:txBody>
      </p:sp>
    </p:spTree>
    <p:extLst>
      <p:ext uri="{BB962C8B-B14F-4D97-AF65-F5344CB8AC3E}">
        <p14:creationId xmlns:p14="http://schemas.microsoft.com/office/powerpoint/2010/main" val="11351153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E6F8-2E99-7D45-A061-E2FAC0EC8F57}"/>
              </a:ext>
            </a:extLst>
          </p:cNvPr>
          <p:cNvSpPr>
            <a:spLocks noGrp="1"/>
          </p:cNvSpPr>
          <p:nvPr>
            <p:ph type="title"/>
          </p:nvPr>
        </p:nvSpPr>
        <p:spPr/>
        <p:txBody>
          <a:bodyPr/>
          <a:lstStyle/>
          <a:p>
            <a:r>
              <a:rPr lang="en-DE"/>
              <a:t>Literatur</a:t>
            </a:r>
          </a:p>
        </p:txBody>
      </p:sp>
      <p:sp>
        <p:nvSpPr>
          <p:cNvPr id="3" name="Footer Placeholder 2">
            <a:extLst>
              <a:ext uri="{FF2B5EF4-FFF2-40B4-BE49-F238E27FC236}">
                <a16:creationId xmlns:a16="http://schemas.microsoft.com/office/drawing/2014/main" id="{361B515E-1DC9-664A-8656-9EEF8897865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2D3E130-B653-E44F-B82D-4E4AC43B6DE4}"/>
              </a:ext>
            </a:extLst>
          </p:cNvPr>
          <p:cNvSpPr>
            <a:spLocks noGrp="1"/>
          </p:cNvSpPr>
          <p:nvPr>
            <p:ph type="sldNum" sz="quarter" idx="12"/>
          </p:nvPr>
        </p:nvSpPr>
        <p:spPr/>
        <p:txBody>
          <a:bodyPr/>
          <a:lstStyle/>
          <a:p>
            <a:fld id="{9D195BCC-3514-4B1B-9C18-24F3D67EC549}" type="slidenum">
              <a:rPr lang="de-DE" smtClean="0"/>
              <a:t>77</a:t>
            </a:fld>
            <a:endParaRPr lang="de-DE"/>
          </a:p>
        </p:txBody>
      </p:sp>
      <p:sp>
        <p:nvSpPr>
          <p:cNvPr id="5" name="Text Placeholder 4">
            <a:extLst>
              <a:ext uri="{FF2B5EF4-FFF2-40B4-BE49-F238E27FC236}">
                <a16:creationId xmlns:a16="http://schemas.microsoft.com/office/drawing/2014/main" id="{C5BCA108-F1B0-AF40-97A9-EE1920110112}"/>
              </a:ext>
            </a:extLst>
          </p:cNvPr>
          <p:cNvSpPr>
            <a:spLocks noGrp="1"/>
          </p:cNvSpPr>
          <p:nvPr>
            <p:ph type="body" sz="quarter" idx="14"/>
          </p:nvPr>
        </p:nvSpPr>
        <p:spPr>
          <a:xfrm>
            <a:off x="503877" y="1279624"/>
            <a:ext cx="8101012" cy="3311525"/>
          </a:xfrm>
        </p:spPr>
        <p:txBody>
          <a:bodyPr/>
          <a:lstStyle/>
          <a:p>
            <a:pPr>
              <a:spcBef>
                <a:spcPts val="0"/>
              </a:spcBef>
            </a:pPr>
            <a:r>
              <a:rPr lang="en-GB" sz="900">
                <a:effectLst/>
              </a:rPr>
              <a:t>Busse, Dietrich. 2009. </a:t>
            </a:r>
            <a:r>
              <a:rPr lang="en-GB" sz="900" i="1">
                <a:effectLst/>
              </a:rPr>
              <a:t>Semantik</a:t>
            </a:r>
            <a:r>
              <a:rPr lang="en-GB" sz="900">
                <a:effectLst/>
              </a:rPr>
              <a:t>. Paderborn: Fink.</a:t>
            </a:r>
          </a:p>
          <a:p>
            <a:pPr>
              <a:spcBef>
                <a:spcPts val="0"/>
              </a:spcBef>
            </a:pPr>
            <a:r>
              <a:rPr lang="en-GB" sz="900">
                <a:effectLst/>
              </a:rPr>
              <a:t>Bybee, Joan L. 2010. </a:t>
            </a:r>
            <a:r>
              <a:rPr lang="en-GB" sz="900" i="1">
                <a:effectLst/>
              </a:rPr>
              <a:t>Language, Usage and Cognition</a:t>
            </a:r>
            <a:r>
              <a:rPr lang="en-GB" sz="900">
                <a:effectLst/>
              </a:rPr>
              <a:t>. Cambridge: Cambridge University Press.</a:t>
            </a:r>
          </a:p>
          <a:p>
            <a:pPr>
              <a:spcBef>
                <a:spcPts val="0"/>
              </a:spcBef>
            </a:pPr>
            <a:r>
              <a:rPr lang="en-GB" sz="900">
                <a:effectLst/>
              </a:rPr>
              <a:t>Grinder, John &amp; Paul M. Postal. 1971. Missing Antecedents. </a:t>
            </a:r>
            <a:r>
              <a:rPr lang="en-GB" sz="900" i="1">
                <a:effectLst/>
              </a:rPr>
              <a:t>Linguistic Inquiry</a:t>
            </a:r>
            <a:r>
              <a:rPr lang="en-GB" sz="900">
                <a:effectLst/>
              </a:rPr>
              <a:t> 2(3). The MIT Press. 269–312.</a:t>
            </a:r>
          </a:p>
          <a:p>
            <a:pPr>
              <a:spcBef>
                <a:spcPts val="0"/>
              </a:spcBef>
            </a:pPr>
            <a:r>
              <a:rPr lang="en-GB" sz="900">
                <a:effectLst/>
              </a:rPr>
              <a:t>Gutzmann, Daniel. 2019. </a:t>
            </a:r>
            <a:r>
              <a:rPr lang="en-GB" sz="900" i="1">
                <a:effectLst/>
              </a:rPr>
              <a:t>Semantik: eine Einführung</a:t>
            </a:r>
            <a:r>
              <a:rPr lang="en-GB" sz="900">
                <a:effectLst/>
              </a:rPr>
              <a:t>. korrigierte Publikation. (Einführungen in die Sprachwissenschaft). Berlin [Heidelberg]: J.B. Metzler Verlag.</a:t>
            </a:r>
          </a:p>
          <a:p>
            <a:pPr>
              <a:spcBef>
                <a:spcPts val="0"/>
              </a:spcBef>
            </a:pPr>
            <a:r>
              <a:rPr lang="en-GB" sz="900">
                <a:effectLst/>
              </a:rPr>
              <a:t>Janssen, Theo. 2012. Compositionality: Its historic context. In Markus Werning, Wolfram Hinzen &amp; Edouard Machery (eds.), </a:t>
            </a:r>
            <a:r>
              <a:rPr lang="en-GB" sz="900" i="1">
                <a:effectLst/>
              </a:rPr>
              <a:t>The Oxford handbook of compositionality</a:t>
            </a:r>
            <a:r>
              <a:rPr lang="en-GB" sz="900">
                <a:effectLst/>
              </a:rPr>
              <a:t>, 19–46. (Oxford Handbooks in Linguistics). Oxford: Oxford University Press.</a:t>
            </a:r>
          </a:p>
          <a:p>
            <a:pPr>
              <a:spcBef>
                <a:spcPts val="0"/>
              </a:spcBef>
            </a:pPr>
            <a:r>
              <a:rPr lang="en-GB" sz="900">
                <a:effectLst/>
              </a:rPr>
              <a:t>Kasper, Simon. 2020. Einführung in die Semantik und Pragmatik. </a:t>
            </a:r>
            <a:r>
              <a:rPr lang="en-GB" sz="900">
                <a:effectLst/>
                <a:hlinkClick r:id="rId2"/>
              </a:rPr>
              <a:t>https://www.simonkasper.info/zur-arbeit/einf%C3%BChrung-in-die-semantik-und-pragmatik/</a:t>
            </a:r>
            <a:r>
              <a:rPr lang="en-GB" sz="900">
                <a:effectLst/>
              </a:rPr>
              <a:t>.</a:t>
            </a:r>
          </a:p>
          <a:p>
            <a:pPr>
              <a:spcBef>
                <a:spcPts val="0"/>
              </a:spcBef>
            </a:pPr>
            <a:r>
              <a:rPr lang="en-GB" sz="900">
                <a:effectLst/>
              </a:rPr>
              <a:t>Kennedy, Christopher. 2011. Ambiguity and vagueness: An overview. In Claudia Maienborn, Klaus von Heusinger &amp; Paul Portner (eds.), </a:t>
            </a:r>
            <a:r>
              <a:rPr lang="en-GB" sz="900" i="1">
                <a:effectLst/>
              </a:rPr>
              <a:t>Semantics</a:t>
            </a:r>
            <a:r>
              <a:rPr lang="en-GB" sz="900">
                <a:effectLst/>
              </a:rPr>
              <a:t>, 507–535. Berlin, Boston: de Gruyter.</a:t>
            </a:r>
          </a:p>
          <a:p>
            <a:pPr>
              <a:spcBef>
                <a:spcPts val="0"/>
              </a:spcBef>
            </a:pPr>
            <a:r>
              <a:rPr lang="en-GB" sz="900">
                <a:effectLst/>
              </a:rPr>
              <a:t>Langacker, Ronald W. 2008. </a:t>
            </a:r>
            <a:r>
              <a:rPr lang="en-GB" sz="900" i="1">
                <a:effectLst/>
              </a:rPr>
              <a:t>Cognitive Grammar: A Basic Introduction</a:t>
            </a:r>
            <a:r>
              <a:rPr lang="en-GB" sz="900">
                <a:effectLst/>
              </a:rPr>
              <a:t>. Oxford: Oxford University Press.</a:t>
            </a:r>
          </a:p>
          <a:p>
            <a:pPr>
              <a:spcBef>
                <a:spcPts val="0"/>
              </a:spcBef>
            </a:pPr>
            <a:r>
              <a:rPr lang="en-GB" sz="900">
                <a:effectLst/>
              </a:rPr>
              <a:t>Linell, Per. 2005. </a:t>
            </a:r>
            <a:r>
              <a:rPr lang="en-GB" sz="900" i="1">
                <a:effectLst/>
              </a:rPr>
              <a:t>The written language bias in linguistics its nature, origins and transformations</a:t>
            </a:r>
            <a:r>
              <a:rPr lang="en-GB" sz="900">
                <a:effectLst/>
              </a:rPr>
              <a:t>. London: Routledge.</a:t>
            </a:r>
          </a:p>
          <a:p>
            <a:pPr>
              <a:spcBef>
                <a:spcPts val="0"/>
              </a:spcBef>
            </a:pPr>
            <a:r>
              <a:rPr lang="en-GB" sz="900">
                <a:effectLst/>
              </a:rPr>
              <a:t>Löbner, Sebastian. 2015. </a:t>
            </a:r>
            <a:r>
              <a:rPr lang="en-GB" sz="900" i="1">
                <a:effectLst/>
              </a:rPr>
              <a:t>Semantik: Eine Einführung</a:t>
            </a:r>
            <a:r>
              <a:rPr lang="en-GB" sz="900">
                <a:effectLst/>
              </a:rPr>
              <a:t>. 2nd ed. Berlin, Boston: De Gruyter.</a:t>
            </a:r>
          </a:p>
          <a:p>
            <a:pPr>
              <a:spcBef>
                <a:spcPts val="0"/>
              </a:spcBef>
            </a:pPr>
            <a:r>
              <a:rPr lang="en-GB" sz="900">
                <a:effectLst/>
              </a:rPr>
              <a:t>Pafel, Jürgen &amp; Ingo Reich. 2016. </a:t>
            </a:r>
            <a:r>
              <a:rPr lang="en-GB" sz="900" i="1">
                <a:effectLst/>
              </a:rPr>
              <a:t>Einführung in die Semantik: Grundlagen - Analysen - Theorien</a:t>
            </a:r>
            <a:r>
              <a:rPr lang="en-GB" sz="900">
                <a:effectLst/>
              </a:rPr>
              <a:t>. (Lehrbuch). Stuttgart: J.B. Metzler Verlag.</a:t>
            </a:r>
          </a:p>
          <a:p>
            <a:pPr>
              <a:spcBef>
                <a:spcPts val="0"/>
              </a:spcBef>
            </a:pPr>
            <a:r>
              <a:rPr lang="en-GB" sz="900"/>
              <a:t>Pleyer, Michael, Ryan Lepic &amp; Stefan Hartmann. in Vorb. Compositionality in linguistics. </a:t>
            </a:r>
            <a:r>
              <a:rPr lang="en-GB" sz="900" i="1"/>
              <a:t>International Journal of Primatology.</a:t>
            </a:r>
            <a:r>
              <a:rPr lang="en-GB" sz="900"/>
              <a:t> </a:t>
            </a:r>
          </a:p>
          <a:p>
            <a:pPr>
              <a:spcBef>
                <a:spcPts val="0"/>
              </a:spcBef>
            </a:pPr>
            <a:r>
              <a:rPr lang="en-GB" sz="900">
                <a:effectLst/>
              </a:rPr>
              <a:t>Spiegel (ed.). 2005. Hohlspiegel. Die besten Fundstücke. München: Heyne.</a:t>
            </a:r>
          </a:p>
          <a:p>
            <a:pPr>
              <a:spcBef>
                <a:spcPts val="0"/>
              </a:spcBef>
            </a:pPr>
            <a:r>
              <a:rPr lang="en-GB" sz="900">
                <a:effectLst/>
              </a:rPr>
              <a:t>Taylor, John R. 2002. </a:t>
            </a:r>
            <a:r>
              <a:rPr lang="en-GB" sz="900" i="1">
                <a:effectLst/>
              </a:rPr>
              <a:t>Cognitive Grammar</a:t>
            </a:r>
            <a:r>
              <a:rPr lang="en-GB" sz="900">
                <a:effectLst/>
              </a:rPr>
              <a:t>. Oxford: Oxford University Press.</a:t>
            </a:r>
          </a:p>
          <a:p>
            <a:pPr>
              <a:spcBef>
                <a:spcPts val="0"/>
              </a:spcBef>
            </a:pPr>
            <a:r>
              <a:rPr lang="en-GB" sz="900">
                <a:effectLst/>
              </a:rPr>
              <a:t>Wiese, Heike. 2013. syntaktische Mehrdeutigkeit. In Ilse Wischer, Rüdiger Weingarten, Ingo H. Warnke, Pal Uzonyi, Pirmin Stekeler-Weithofer, Constanze Spieß, Doris Schoenefeld, Daniel Schmidt-Brücken, Stefan J. Schierholz, Said Sahel, Jutta Rymarczyk, Peter Rosenberg, Bernd Pompino-Marschall, Susan Olsen, Susanne Niemeier, Martin Neef, Sven Naumann, Peter O. Müller, Eckhard Meineke, Bernd Kortmann, Reinhard Köhler, Jörg Kilian, Dagmar Jung, Constanze Juchem-Grundmann, Johannes Helmbrecht, Mechthild Habermann, Peter Grzybek, Heiko Girnth, Christina Gansel, Christiane Fellbaum, Christoph Demmerling &amp; Kirstin Casemir (eds.), </a:t>
            </a:r>
            <a:r>
              <a:rPr lang="en-GB" sz="900" i="1">
                <a:effectLst/>
              </a:rPr>
              <a:t>Wörterbücher zur Sprach- und Kommunikationswissenschaft (WSK) Online</a:t>
            </a:r>
            <a:r>
              <a:rPr lang="en-GB" sz="900">
                <a:effectLst/>
              </a:rPr>
              <a:t>. De Gruyter. </a:t>
            </a:r>
            <a:r>
              <a:rPr lang="en-GB" sz="900">
                <a:effectLst/>
                <a:hlinkClick r:id="rId3"/>
              </a:rPr>
              <a:t>https://www.degruyter.com/database/WSK/entry/wsk_id_wsk_artikel_artikel_7532/html</a:t>
            </a:r>
            <a:r>
              <a:rPr lang="en-GB" sz="900">
                <a:effectLst/>
              </a:rPr>
              <a:t>.</a:t>
            </a:r>
          </a:p>
          <a:p>
            <a:pPr>
              <a:spcBef>
                <a:spcPts val="0"/>
              </a:spcBef>
            </a:pPr>
            <a:r>
              <a:rPr lang="en-GB" sz="900">
                <a:effectLst/>
              </a:rPr>
              <a:t>Zima, Elisabeth. 2021. </a:t>
            </a:r>
            <a:r>
              <a:rPr lang="en-GB" sz="900" i="1">
                <a:effectLst/>
              </a:rPr>
              <a:t>Einführung in die gebrauchsbasierte kognitive linguistik</a:t>
            </a:r>
            <a:r>
              <a:rPr lang="en-GB" sz="900">
                <a:effectLst/>
              </a:rPr>
              <a:t>. Berlin, Boston: De Gruyter.</a:t>
            </a:r>
          </a:p>
          <a:p>
            <a:pPr>
              <a:spcBef>
                <a:spcPts val="0"/>
              </a:spcBef>
            </a:pPr>
            <a:r>
              <a:rPr lang="en-GB" sz="900">
                <a:effectLst/>
              </a:rPr>
              <a:t>Zimmermann, Thomas Ede. 2014. </a:t>
            </a:r>
            <a:r>
              <a:rPr lang="en-GB" sz="900" i="1">
                <a:effectLst/>
              </a:rPr>
              <a:t>Einführung in die Semantik</a:t>
            </a:r>
            <a:r>
              <a:rPr lang="en-GB" sz="900">
                <a:effectLst/>
              </a:rPr>
              <a:t>. (Einführung Germanistik). Darmstadt: WBG, Wiss. Buchges.</a:t>
            </a:r>
          </a:p>
          <a:p>
            <a:pPr>
              <a:spcBef>
                <a:spcPts val="0"/>
              </a:spcBef>
            </a:pPr>
            <a:r>
              <a:rPr lang="en-GB" sz="900"/>
              <a:t>Zimmermann, Thomas Ede: Semantik. Skript, https://user.uni-frankfurt.de/~tezimmer/Zimmermann/Semantik0304.pdf</a:t>
            </a:r>
            <a:endParaRPr lang="en-GB" sz="900">
              <a:effectLst/>
            </a:endParaRPr>
          </a:p>
          <a:p>
            <a:pPr>
              <a:spcBef>
                <a:spcPts val="0"/>
              </a:spcBef>
            </a:pPr>
            <a:endParaRPr lang="en-GB" sz="900">
              <a:effectLst/>
            </a:endParaRPr>
          </a:p>
          <a:p>
            <a:pPr>
              <a:spcBef>
                <a:spcPts val="0"/>
              </a:spcBef>
            </a:pPr>
            <a:endParaRPr lang="en-GB" sz="900">
              <a:effectLst/>
            </a:endParaRPr>
          </a:p>
          <a:p>
            <a:pPr>
              <a:spcBef>
                <a:spcPts val="0"/>
              </a:spcBef>
            </a:pPr>
            <a:endParaRPr lang="en-DE" sz="900"/>
          </a:p>
        </p:txBody>
      </p:sp>
    </p:spTree>
    <p:extLst>
      <p:ext uri="{BB962C8B-B14F-4D97-AF65-F5344CB8AC3E}">
        <p14:creationId xmlns:p14="http://schemas.microsoft.com/office/powerpoint/2010/main" val="1311266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28A6-53E5-F84A-8701-22D42E3821D1}"/>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36A41614-6255-FA4E-AA2E-1CC5C63E4F29}"/>
              </a:ext>
            </a:extLst>
          </p:cNvPr>
          <p:cNvSpPr>
            <a:spLocks noGrp="1"/>
          </p:cNvSpPr>
          <p:nvPr>
            <p:ph type="ftr" sz="quarter" idx="11"/>
          </p:nvPr>
        </p:nvSpPr>
        <p:spPr/>
        <p:txBody>
          <a:bodyPr/>
          <a:lstStyle/>
          <a:p>
            <a:r>
              <a:rPr lang="de-DE"/>
              <a:t>(Zimmermann 2019: 20)</a:t>
            </a:r>
          </a:p>
        </p:txBody>
      </p:sp>
      <p:sp>
        <p:nvSpPr>
          <p:cNvPr id="4" name="Slide Number Placeholder 3">
            <a:extLst>
              <a:ext uri="{FF2B5EF4-FFF2-40B4-BE49-F238E27FC236}">
                <a16:creationId xmlns:a16="http://schemas.microsoft.com/office/drawing/2014/main" id="{78828321-0188-0842-8985-E4C9DC37AEAC}"/>
              </a:ext>
            </a:extLst>
          </p:cNvPr>
          <p:cNvSpPr>
            <a:spLocks noGrp="1"/>
          </p:cNvSpPr>
          <p:nvPr>
            <p:ph type="sldNum" sz="quarter" idx="12"/>
          </p:nvPr>
        </p:nvSpPr>
        <p:spPr/>
        <p:txBody>
          <a:bodyPr/>
          <a:lstStyle/>
          <a:p>
            <a:fld id="{9D195BCC-3514-4B1B-9C18-24F3D67EC549}" type="slidenum">
              <a:rPr lang="de-DE" smtClean="0"/>
              <a:t>8</a:t>
            </a:fld>
            <a:endParaRPr lang="de-DE"/>
          </a:p>
        </p:txBody>
      </p:sp>
      <p:sp>
        <p:nvSpPr>
          <p:cNvPr id="5" name="Text Placeholder 4">
            <a:extLst>
              <a:ext uri="{FF2B5EF4-FFF2-40B4-BE49-F238E27FC236}">
                <a16:creationId xmlns:a16="http://schemas.microsoft.com/office/drawing/2014/main" id="{95492907-BB65-624E-988D-D73A5FA97330}"/>
              </a:ext>
            </a:extLst>
          </p:cNvPr>
          <p:cNvSpPr>
            <a:spLocks noGrp="1"/>
          </p:cNvSpPr>
          <p:nvPr>
            <p:ph type="body" sz="quarter" idx="14"/>
          </p:nvPr>
        </p:nvSpPr>
        <p:spPr>
          <a:xfrm>
            <a:off x="521550" y="1567656"/>
            <a:ext cx="8101012" cy="3311525"/>
          </a:xfrm>
        </p:spPr>
        <p:txBody>
          <a:bodyPr/>
          <a:lstStyle/>
          <a:p>
            <a:pPr marL="0" indent="0">
              <a:buNone/>
            </a:pPr>
            <a:r>
              <a:rPr lang="en-GB" sz="1800" b="1"/>
              <a:t>Schwache Homonymie</a:t>
            </a:r>
          </a:p>
          <a:p>
            <a:pPr marL="0" indent="0">
              <a:buNone/>
            </a:pPr>
            <a:r>
              <a:rPr lang="en-GB" sz="1800"/>
              <a:t>Zwei formal unterscheidbare Wörter besitzen eine gemeinsame (Oberflächen-)Form, z.B. </a:t>
            </a:r>
            <a:r>
              <a:rPr lang="en-GB" sz="1800" i="1"/>
              <a:t>(der/das) Gehalt, (der/das) Teil</a:t>
            </a:r>
            <a:endParaRPr lang="en-GB" sz="1800"/>
          </a:p>
          <a:p>
            <a:pPr marL="0" indent="0">
              <a:buNone/>
            </a:pPr>
            <a:endParaRPr lang="en-GB" sz="800"/>
          </a:p>
          <a:p>
            <a:pPr marL="0" indent="0">
              <a:buNone/>
            </a:pPr>
            <a:r>
              <a:rPr lang="en-GB" sz="1800" b="1"/>
              <a:t>Starke Homonymie</a:t>
            </a:r>
          </a:p>
          <a:p>
            <a:pPr marL="0" indent="0">
              <a:buNone/>
            </a:pPr>
            <a:r>
              <a:rPr lang="en-GB" sz="1800"/>
              <a:t>Zwei erkennbar verschiedene Wörter sind formal ununterscheidbar, z.B. </a:t>
            </a:r>
            <a:r>
              <a:rPr lang="en-GB" sz="1800" i="1"/>
              <a:t>(das) Schloss</a:t>
            </a:r>
            <a:endParaRPr lang="en-GB" sz="1800"/>
          </a:p>
          <a:p>
            <a:pPr marL="0" indent="0">
              <a:buNone/>
            </a:pPr>
            <a:endParaRPr lang="en-GB" sz="800"/>
          </a:p>
          <a:p>
            <a:pPr marL="0" indent="0">
              <a:buNone/>
            </a:pPr>
            <a:r>
              <a:rPr lang="en-GB" sz="1800" b="1"/>
              <a:t>Polysemie</a:t>
            </a:r>
          </a:p>
          <a:p>
            <a:pPr marL="0" indent="0">
              <a:buNone/>
            </a:pPr>
            <a:r>
              <a:rPr lang="en-GB" sz="1800"/>
              <a:t>Zwei formal ununterscheidbare Wörter sind nachweislich, aber nicht (unmittelbar) erkennbar verschieden, z.B. </a:t>
            </a:r>
            <a:r>
              <a:rPr lang="en-GB" sz="1800" i="1"/>
              <a:t>Schule </a:t>
            </a:r>
            <a:r>
              <a:rPr lang="en-GB" sz="1800"/>
              <a:t>in </a:t>
            </a:r>
            <a:r>
              <a:rPr lang="en-GB" sz="1800" i="1"/>
              <a:t>Die Schule brennt </a:t>
            </a:r>
            <a:r>
              <a:rPr lang="en-GB" sz="1800"/>
              <a:t>vs. </a:t>
            </a:r>
            <a:r>
              <a:rPr lang="en-GB" sz="1800" i="1"/>
              <a:t>Hilda hat einen Brief von der Schule bekommen.</a:t>
            </a:r>
            <a:endParaRPr lang="en-GB" sz="1800"/>
          </a:p>
        </p:txBody>
      </p:sp>
      <p:sp>
        <p:nvSpPr>
          <p:cNvPr id="6" name="Text Placeholder 5">
            <a:extLst>
              <a:ext uri="{FF2B5EF4-FFF2-40B4-BE49-F238E27FC236}">
                <a16:creationId xmlns:a16="http://schemas.microsoft.com/office/drawing/2014/main" id="{473132B9-98E3-4A42-8E19-2AC753D9A9ED}"/>
              </a:ext>
            </a:extLst>
          </p:cNvPr>
          <p:cNvSpPr>
            <a:spLocks noGrp="1"/>
          </p:cNvSpPr>
          <p:nvPr>
            <p:ph type="body" sz="quarter" idx="15"/>
          </p:nvPr>
        </p:nvSpPr>
        <p:spPr/>
        <p:txBody>
          <a:bodyPr/>
          <a:lstStyle/>
          <a:p>
            <a:r>
              <a:rPr lang="en-DE"/>
              <a:t>Grade der lexikalischen Ambiguität</a:t>
            </a:r>
          </a:p>
        </p:txBody>
      </p:sp>
    </p:spTree>
    <p:extLst>
      <p:ext uri="{BB962C8B-B14F-4D97-AF65-F5344CB8AC3E}">
        <p14:creationId xmlns:p14="http://schemas.microsoft.com/office/powerpoint/2010/main" val="24584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D9BC-2972-BF42-A608-C47CCCEAC039}"/>
              </a:ext>
            </a:extLst>
          </p:cNvPr>
          <p:cNvSpPr>
            <a:spLocks noGrp="1"/>
          </p:cNvSpPr>
          <p:nvPr>
            <p:ph type="title"/>
          </p:nvPr>
        </p:nvSpPr>
        <p:spPr/>
        <p:txBody>
          <a:bodyPr/>
          <a:lstStyle/>
          <a:p>
            <a:r>
              <a:rPr lang="en-DE"/>
              <a:t>Ambiguität</a:t>
            </a:r>
          </a:p>
        </p:txBody>
      </p:sp>
      <p:sp>
        <p:nvSpPr>
          <p:cNvPr id="3" name="Footer Placeholder 2">
            <a:extLst>
              <a:ext uri="{FF2B5EF4-FFF2-40B4-BE49-F238E27FC236}">
                <a16:creationId xmlns:a16="http://schemas.microsoft.com/office/drawing/2014/main" id="{40FD57A9-9425-DF4D-AD5B-D4C7BD88733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75B07AF-3BB3-FF45-B3EA-60E5D057E83D}"/>
              </a:ext>
            </a:extLst>
          </p:cNvPr>
          <p:cNvSpPr>
            <a:spLocks noGrp="1"/>
          </p:cNvSpPr>
          <p:nvPr>
            <p:ph type="sldNum" sz="quarter" idx="12"/>
          </p:nvPr>
        </p:nvSpPr>
        <p:spPr/>
        <p:txBody>
          <a:bodyPr/>
          <a:lstStyle/>
          <a:p>
            <a:fld id="{9D195BCC-3514-4B1B-9C18-24F3D67EC549}" type="slidenum">
              <a:rPr lang="de-DE" smtClean="0"/>
              <a:t>9</a:t>
            </a:fld>
            <a:endParaRPr lang="de-DE"/>
          </a:p>
        </p:txBody>
      </p:sp>
      <p:sp>
        <p:nvSpPr>
          <p:cNvPr id="5" name="Text Placeholder 4">
            <a:extLst>
              <a:ext uri="{FF2B5EF4-FFF2-40B4-BE49-F238E27FC236}">
                <a16:creationId xmlns:a16="http://schemas.microsoft.com/office/drawing/2014/main" id="{BD0748F7-63EF-C948-A7C0-F33D43203D44}"/>
              </a:ext>
            </a:extLst>
          </p:cNvPr>
          <p:cNvSpPr>
            <a:spLocks noGrp="1"/>
          </p:cNvSpPr>
          <p:nvPr>
            <p:ph type="body" sz="quarter" idx="14"/>
          </p:nvPr>
        </p:nvSpPr>
        <p:spPr/>
        <p:txBody>
          <a:bodyPr/>
          <a:lstStyle/>
          <a:p>
            <a:r>
              <a:rPr lang="en-DE"/>
              <a:t>starke </a:t>
            </a:r>
            <a:r>
              <a:rPr lang="en-DE">
                <a:solidFill>
                  <a:srgbClr val="0070C0"/>
                </a:solidFill>
              </a:rPr>
              <a:t>Homonyme</a:t>
            </a:r>
            <a:r>
              <a:rPr lang="en-DE"/>
              <a:t> sind oft zufällige lautliche und orthographische Übereinstimmungen</a:t>
            </a:r>
          </a:p>
          <a:p>
            <a:r>
              <a:rPr lang="en-DE"/>
              <a:t>z.B. </a:t>
            </a:r>
            <a:r>
              <a:rPr lang="en-DE" i="1">
                <a:solidFill>
                  <a:srgbClr val="0070C0"/>
                </a:solidFill>
              </a:rPr>
              <a:t>Fuge</a:t>
            </a:r>
            <a:endParaRPr lang="en-DE">
              <a:solidFill>
                <a:srgbClr val="0070C0"/>
              </a:solidFill>
            </a:endParaRPr>
          </a:p>
          <a:p>
            <a:pPr lvl="1"/>
            <a:r>
              <a:rPr lang="en-DE"/>
              <a:t>'Musikstück', von lat. </a:t>
            </a:r>
            <a:r>
              <a:rPr lang="en-DE" i="1"/>
              <a:t>fuga </a:t>
            </a:r>
            <a:r>
              <a:rPr lang="en-DE"/>
              <a:t>'Flucht'</a:t>
            </a:r>
          </a:p>
          <a:p>
            <a:pPr lvl="1"/>
            <a:r>
              <a:rPr lang="en-DE"/>
              <a:t>'Mauerzwischenraum', von mhd. </a:t>
            </a:r>
            <a:r>
              <a:rPr lang="en-DE" i="1"/>
              <a:t>vuoge </a:t>
            </a:r>
            <a:r>
              <a:rPr lang="en-DE"/>
              <a:t>zu </a:t>
            </a:r>
            <a:r>
              <a:rPr lang="en-DE" i="1"/>
              <a:t>vüegen </a:t>
            </a:r>
            <a:r>
              <a:rPr lang="en-DE"/>
              <a:t>'bewerkstelligen, sich anpassen'</a:t>
            </a:r>
          </a:p>
          <a:p>
            <a:r>
              <a:rPr lang="en-DE"/>
              <a:t>bei starken </a:t>
            </a:r>
            <a:r>
              <a:rPr lang="en-DE">
                <a:solidFill>
                  <a:srgbClr val="0070C0"/>
                </a:solidFill>
              </a:rPr>
              <a:t>Homonymen</a:t>
            </a:r>
            <a:r>
              <a:rPr lang="en-DE"/>
              <a:t> oft enger etymologischer Zusammenhang, der heutigen Sprecher*innen aber nicht mehr bewusst ist (</a:t>
            </a:r>
            <a:r>
              <a:rPr lang="en-DE" i="1"/>
              <a:t>Schloss</a:t>
            </a:r>
            <a:r>
              <a:rPr lang="en-DE"/>
              <a:t>)</a:t>
            </a:r>
          </a:p>
          <a:p>
            <a:r>
              <a:rPr lang="en-DE"/>
              <a:t>bei </a:t>
            </a:r>
            <a:r>
              <a:rPr lang="en-DE">
                <a:solidFill>
                  <a:srgbClr val="00B050"/>
                </a:solidFill>
              </a:rPr>
              <a:t>Polysemie</a:t>
            </a:r>
            <a:r>
              <a:rPr lang="en-DE"/>
              <a:t> hingegen hängen die verschiedenen Lesarten in systematischer Weise zusammen, z.B. </a:t>
            </a:r>
            <a:r>
              <a:rPr lang="en-DE" i="1">
                <a:solidFill>
                  <a:srgbClr val="00B050"/>
                </a:solidFill>
              </a:rPr>
              <a:t>Universität</a:t>
            </a:r>
            <a:r>
              <a:rPr lang="en-DE" i="1"/>
              <a:t> </a:t>
            </a:r>
            <a:r>
              <a:rPr lang="en-DE"/>
              <a:t>'Gebäude' – 'Institution' etc.</a:t>
            </a:r>
          </a:p>
        </p:txBody>
      </p:sp>
      <p:sp>
        <p:nvSpPr>
          <p:cNvPr id="6" name="Text Placeholder 5">
            <a:extLst>
              <a:ext uri="{FF2B5EF4-FFF2-40B4-BE49-F238E27FC236}">
                <a16:creationId xmlns:a16="http://schemas.microsoft.com/office/drawing/2014/main" id="{B75590F3-B0D4-DF48-93D6-5097A1548696}"/>
              </a:ext>
            </a:extLst>
          </p:cNvPr>
          <p:cNvSpPr>
            <a:spLocks noGrp="1"/>
          </p:cNvSpPr>
          <p:nvPr>
            <p:ph type="body" sz="quarter" idx="15"/>
          </p:nvPr>
        </p:nvSpPr>
        <p:spPr/>
        <p:txBody>
          <a:bodyPr/>
          <a:lstStyle/>
          <a:p>
            <a:r>
              <a:rPr lang="en-DE"/>
              <a:t>(starke) Homonymie vs. Polysemie</a:t>
            </a:r>
          </a:p>
        </p:txBody>
      </p:sp>
    </p:spTree>
    <p:extLst>
      <p:ext uri="{BB962C8B-B14F-4D97-AF65-F5344CB8AC3E}">
        <p14:creationId xmlns:p14="http://schemas.microsoft.com/office/powerpoint/2010/main" val="8535008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329512-u:\lehre\2020 sose pragmatik\präsentationen\pragmatik_02_was ist pragmatik.pptx"/>
  <p:tag name="ARTICULATE_PRESENTER_VERSION" val="8"/>
  <p:tag name="ARTICULATE_SLIDE_COUNT" val="2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1_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HHU_PowerPoint_Vorlage</Template>
  <TotalTime>28909</TotalTime>
  <Words>6607</Words>
  <Application>Microsoft Macintosh PowerPoint</Application>
  <PresentationFormat>Custom</PresentationFormat>
  <Paragraphs>779</Paragraphs>
  <Slides>77</Slides>
  <Notes>30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77</vt:i4>
      </vt:variant>
    </vt:vector>
  </HeadingPairs>
  <TitlesOfParts>
    <vt:vector size="83" baseType="lpstr">
      <vt:lpstr>Arial</vt:lpstr>
      <vt:lpstr>Ink Free</vt:lpstr>
      <vt:lpstr>SignPainter-HouseScript</vt:lpstr>
      <vt:lpstr>Wingdings 2</vt:lpstr>
      <vt:lpstr>HHU_PPT_Vorlage</vt:lpstr>
      <vt:lpstr>1_HHU_PPT_Vorlage</vt:lpstr>
      <vt:lpstr>Ambiguität und Bedeutungskomposition</vt:lpstr>
      <vt:lpstr>Überblick</vt:lpstr>
      <vt:lpstr>Bedeutungskomposition</vt:lpstr>
      <vt:lpstr>PowerPoint Presentation</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 Überblick</vt:lpstr>
      <vt:lpstr>Ambiguität: Überblick</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vt:lpstr>
      <vt:lpstr>Ambiguität: Überblick</vt:lpstr>
      <vt:lpstr>Ambiguität</vt:lpstr>
      <vt:lpstr>Homophonie und Homographie</vt:lpstr>
      <vt:lpstr>Ambiguität</vt:lpstr>
      <vt:lpstr>Ambiguität</vt:lpstr>
      <vt:lpstr>Ambiguität</vt:lpstr>
      <vt:lpstr>Ambiguität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Aufgabe...</vt:lpstr>
      <vt:lpstr>Bedeutungskomposition und Kompositionalitätsprinzip</vt:lpstr>
      <vt:lpstr>Kompositionalität</vt:lpstr>
      <vt:lpstr>Kompositionalität</vt:lpstr>
      <vt:lpstr>Kompositionalität</vt:lpstr>
      <vt:lpstr>Kompositionalität</vt:lpstr>
      <vt:lpstr>Kompositionalität</vt:lpstr>
      <vt:lpstr>Kompositionalität</vt:lpstr>
      <vt:lpstr>Kompositionalität</vt:lpstr>
      <vt:lpstr>Kompositionalität</vt:lpstr>
      <vt:lpstr>Kompositionalität</vt:lpstr>
      <vt:lpstr>Kompositionalität</vt:lpstr>
      <vt:lpstr>Kompositionalität</vt:lpstr>
      <vt:lpstr>Fazit</vt:lpstr>
      <vt:lpstr>Fazit</vt:lpstr>
      <vt:lpstr>Literatur</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1783</cp:revision>
  <dcterms:created xsi:type="dcterms:W3CDTF">2019-10-24T08:42:22Z</dcterms:created>
  <dcterms:modified xsi:type="dcterms:W3CDTF">2021-10-21T09:28:55Z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FE1F1DBC-B25B-41BF-B5FB-15F3951D8003</vt:lpwstr>
  </property>
  <property fmtid="{D5CDD505-2E9C-101B-9397-08002B2CF9AE}" pid="6" name="ArticulateProjectFull">
    <vt:lpwstr>U:\Lehre\2020 SoSe Pragmatik\Präsentationen\Pragmatik_02_Was ist Pragmatik.ppta</vt:lpwstr>
  </property>
</Properties>
</file>